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4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71438" y="44450"/>
            <a:ext cx="12049126" cy="6769100"/>
          </a:xfrm>
          <a:prstGeom prst="roundRect">
            <a:avLst>
              <a:gd name="adj" fmla="val 106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77900">
              <a:defRPr sz="1300"/>
            </a:pPr>
            <a:endParaRPr/>
          </a:p>
        </p:txBody>
      </p:sp>
      <p:sp>
        <p:nvSpPr>
          <p:cNvPr id="1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611" y="6431083"/>
            <a:ext cx="743990" cy="344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15" y="6451270"/>
            <a:ext cx="788671" cy="33718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사각형: 둥근 모서리 15"/>
          <p:cNvSpPr/>
          <p:nvPr/>
        </p:nvSpPr>
        <p:spPr>
          <a:xfrm>
            <a:off x="135866" y="104695"/>
            <a:ext cx="11920265" cy="802541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>
            <a:miter lim="400000"/>
          </a:ln>
          <a:effectLst>
            <a:outerShdw blurRad="190500" dist="2286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963247" y="2669108"/>
            <a:ext cx="10363201" cy="123110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cap="all"/>
            </a:lvl1pPr>
          </a:lstStyle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63247" y="3945240"/>
            <a:ext cx="10363201" cy="46166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ClrTx/>
              <a:buSzTx/>
              <a:buNone/>
              <a:defRPr sz="2000"/>
            </a:lvl1pPr>
            <a:lvl2pPr marL="0" indent="457200">
              <a:spcBef>
                <a:spcPts val="1200"/>
              </a:spcBef>
              <a:buClrTx/>
              <a:buSzTx/>
              <a:buNone/>
              <a:defRPr sz="2000"/>
            </a:lvl2pPr>
            <a:lvl3pPr marL="0" indent="914400">
              <a:spcBef>
                <a:spcPts val="1200"/>
              </a:spcBef>
              <a:buClrTx/>
              <a:buSzTx/>
              <a:buNone/>
              <a:defRPr sz="2000"/>
            </a:lvl3pPr>
            <a:lvl4pPr marL="0" indent="1371600">
              <a:spcBef>
                <a:spcPts val="1200"/>
              </a:spcBef>
              <a:buClrTx/>
              <a:buSzTx/>
              <a:buNone/>
              <a:defRPr sz="2000"/>
            </a:lvl4pPr>
            <a:lvl5pPr marL="0" indent="1828800">
              <a:spcBef>
                <a:spcPts val="1200"/>
              </a:spcBef>
              <a:buClrTx/>
              <a:buSzTx/>
              <a:buNone/>
              <a:defRPr sz="20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7" name="제목 텍스트"/>
          <p:cNvSpPr txBox="1">
            <a:spLocks noGrp="1"/>
          </p:cNvSpPr>
          <p:nvPr>
            <p:ph type="title"/>
          </p:nvPr>
        </p:nvSpPr>
        <p:spPr>
          <a:xfrm>
            <a:off x="245130" y="120566"/>
            <a:ext cx="11630957" cy="78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제목 텍스트</a:t>
            </a:r>
          </a:p>
        </p:txBody>
      </p:sp>
      <p:sp>
        <p:nvSpPr>
          <p:cNvPr id="128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317510" y="1124744"/>
            <a:ext cx="11558401" cy="21113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k object 16"/>
          <p:cNvSpPr/>
          <p:nvPr/>
        </p:nvSpPr>
        <p:spPr>
          <a:xfrm>
            <a:off x="-1" y="4978908"/>
            <a:ext cx="12188954" cy="1879091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6" name="bk object 17"/>
          <p:cNvSpPr/>
          <p:nvPr/>
        </p:nvSpPr>
        <p:spPr>
          <a:xfrm>
            <a:off x="-1" y="4914900"/>
            <a:ext cx="12188954" cy="64008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" name="bk object 18"/>
          <p:cNvSpPr/>
          <p:nvPr/>
        </p:nvSpPr>
        <p:spPr>
          <a:xfrm>
            <a:off x="-1" y="-1"/>
            <a:ext cx="12188954" cy="49789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 defTabSz="914400">
              <a:defRPr sz="1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91169" y="3962401"/>
            <a:ext cx="6840416" cy="2000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defTabSz="957262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300">
                <a:solidFill>
                  <a:srgbClr val="D9D9D9"/>
                </a:solidFill>
              </a:defRPr>
            </a:lvl1pPr>
            <a:lvl2pPr marL="125412" indent="-123825" algn="r" defTabSz="957262">
              <a:lnSpc>
                <a:spcPct val="100000"/>
              </a:lnSpc>
              <a:spcBef>
                <a:spcPts val="0"/>
              </a:spcBef>
              <a:buClrTx/>
              <a:buSzPct val="120000"/>
              <a:buChar char="•"/>
              <a:defRPr sz="1300">
                <a:solidFill>
                  <a:srgbClr val="D9D9D9"/>
                </a:solidFill>
              </a:defRPr>
            </a:lvl2pPr>
            <a:lvl3pPr marL="294534" indent="-138959" algn="r" defTabSz="957262">
              <a:lnSpc>
                <a:spcPct val="100000"/>
              </a:lnSpc>
              <a:spcBef>
                <a:spcPts val="0"/>
              </a:spcBef>
              <a:buClrTx/>
              <a:buChar char="–"/>
              <a:defRPr sz="1300">
                <a:solidFill>
                  <a:srgbClr val="D9D9D9"/>
                </a:solidFill>
              </a:defRPr>
            </a:lvl3pPr>
            <a:lvl4pPr marL="442701" indent="-125201" algn="r" defTabSz="957262">
              <a:lnSpc>
                <a:spcPct val="100000"/>
              </a:lnSpc>
              <a:spcBef>
                <a:spcPts val="0"/>
              </a:spcBef>
              <a:buClrTx/>
              <a:buSzPct val="89000"/>
              <a:defRPr sz="1300">
                <a:solidFill>
                  <a:srgbClr val="D9D9D9"/>
                </a:solidFill>
              </a:defRPr>
            </a:lvl4pPr>
            <a:lvl5pPr marL="601133" indent="-137583" algn="r" defTabSz="957262">
              <a:lnSpc>
                <a:spcPct val="100000"/>
              </a:lnSpc>
              <a:spcBef>
                <a:spcPts val="0"/>
              </a:spcBef>
              <a:buClrTx/>
              <a:buSzPct val="75000"/>
              <a:buChar char="–"/>
              <a:defRPr sz="1300">
                <a:solidFill>
                  <a:srgbClr val="D9D9D9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1" name="모서리가 둥근 직사각형 7"/>
          <p:cNvSpPr/>
          <p:nvPr/>
        </p:nvSpPr>
        <p:spPr>
          <a:xfrm>
            <a:off x="71438" y="44450"/>
            <a:ext cx="12049126" cy="6769100"/>
          </a:xfrm>
          <a:prstGeom prst="roundRect">
            <a:avLst>
              <a:gd name="adj" fmla="val 106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77900">
              <a:defRPr sz="1300"/>
            </a:pPr>
            <a:endParaRPr/>
          </a:p>
        </p:txBody>
      </p:sp>
      <p:sp>
        <p:nvSpPr>
          <p:cNvPr id="16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91169" y="3962401"/>
            <a:ext cx="6840416" cy="2000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defTabSz="957262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300">
                <a:solidFill>
                  <a:srgbClr val="D9D9D9"/>
                </a:solidFill>
              </a:defRPr>
            </a:lvl1pPr>
            <a:lvl2pPr marL="125412" indent="-123825" algn="r" defTabSz="957262">
              <a:lnSpc>
                <a:spcPct val="100000"/>
              </a:lnSpc>
              <a:spcBef>
                <a:spcPts val="0"/>
              </a:spcBef>
              <a:buClrTx/>
              <a:buSzPct val="120000"/>
              <a:buChar char="•"/>
              <a:defRPr sz="1300">
                <a:solidFill>
                  <a:srgbClr val="D9D9D9"/>
                </a:solidFill>
              </a:defRPr>
            </a:lvl2pPr>
            <a:lvl3pPr marL="294534" indent="-138959" algn="r" defTabSz="957262">
              <a:lnSpc>
                <a:spcPct val="100000"/>
              </a:lnSpc>
              <a:spcBef>
                <a:spcPts val="0"/>
              </a:spcBef>
              <a:buClrTx/>
              <a:buChar char="–"/>
              <a:defRPr sz="1300">
                <a:solidFill>
                  <a:srgbClr val="D9D9D9"/>
                </a:solidFill>
              </a:defRPr>
            </a:lvl3pPr>
            <a:lvl4pPr marL="442701" indent="-125201" algn="r" defTabSz="957262">
              <a:lnSpc>
                <a:spcPct val="100000"/>
              </a:lnSpc>
              <a:spcBef>
                <a:spcPts val="0"/>
              </a:spcBef>
              <a:buClrTx/>
              <a:buSzPct val="89000"/>
              <a:defRPr sz="1300">
                <a:solidFill>
                  <a:srgbClr val="D9D9D9"/>
                </a:solidFill>
              </a:defRPr>
            </a:lvl4pPr>
            <a:lvl5pPr marL="601133" indent="-137583" algn="r" defTabSz="957262">
              <a:lnSpc>
                <a:spcPct val="100000"/>
              </a:lnSpc>
              <a:spcBef>
                <a:spcPts val="0"/>
              </a:spcBef>
              <a:buClrTx/>
              <a:buSzPct val="75000"/>
              <a:buChar char="–"/>
              <a:defRPr sz="1300">
                <a:solidFill>
                  <a:srgbClr val="D9D9D9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4"/>
          <p:cNvSpPr/>
          <p:nvPr/>
        </p:nvSpPr>
        <p:spPr>
          <a:xfrm>
            <a:off x="71438" y="44450"/>
            <a:ext cx="12049126" cy="6769100"/>
          </a:xfrm>
          <a:prstGeom prst="roundRect">
            <a:avLst>
              <a:gd name="adj" fmla="val 106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77900">
              <a:defRPr sz="1300"/>
            </a:pPr>
            <a:endParaRPr/>
          </a:p>
        </p:txBody>
      </p:sp>
      <p:sp>
        <p:nvSpPr>
          <p:cNvPr id="2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0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611" y="6431083"/>
            <a:ext cx="743990" cy="344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15" y="6451270"/>
            <a:ext cx="788671" cy="337186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사각형: 둥근 모서리 15"/>
          <p:cNvSpPr/>
          <p:nvPr/>
        </p:nvSpPr>
        <p:spPr>
          <a:xfrm>
            <a:off x="135866" y="104695"/>
            <a:ext cx="11920265" cy="802541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>
            <a:miter lim="400000"/>
          </a:ln>
          <a:effectLst>
            <a:outerShdw blurRad="190500" dist="2286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제목 텍스트"/>
          <p:cNvSpPr txBox="1">
            <a:spLocks noGrp="1"/>
          </p:cNvSpPr>
          <p:nvPr>
            <p:ph type="title"/>
          </p:nvPr>
        </p:nvSpPr>
        <p:spPr>
          <a:xfrm>
            <a:off x="245130" y="120566"/>
            <a:ext cx="11630957" cy="78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제목 텍스트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317510" y="1124744"/>
            <a:ext cx="11558401" cy="21113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" name="제목 텍스트"/>
          <p:cNvSpPr txBox="1">
            <a:spLocks noGrp="1"/>
          </p:cNvSpPr>
          <p:nvPr>
            <p:ph type="title"/>
          </p:nvPr>
        </p:nvSpPr>
        <p:spPr>
          <a:xfrm>
            <a:off x="245130" y="120566"/>
            <a:ext cx="11630957" cy="78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14"/>
          <p:cNvSpPr/>
          <p:nvPr/>
        </p:nvSpPr>
        <p:spPr>
          <a:xfrm>
            <a:off x="71438" y="44450"/>
            <a:ext cx="12049126" cy="6769100"/>
          </a:xfrm>
          <a:prstGeom prst="roundRect">
            <a:avLst>
              <a:gd name="adj" fmla="val 106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77900">
              <a:defRPr sz="1300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611" y="6431083"/>
            <a:ext cx="743990" cy="344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15" y="6451270"/>
            <a:ext cx="788671" cy="337186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사각형: 둥근 모서리 15"/>
          <p:cNvSpPr/>
          <p:nvPr/>
        </p:nvSpPr>
        <p:spPr>
          <a:xfrm>
            <a:off x="135866" y="104695"/>
            <a:ext cx="11920265" cy="802541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>
            <a:miter lim="400000"/>
          </a:ln>
          <a:effectLst>
            <a:outerShdw blurRad="190500" dist="2286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제목 텍스트"/>
          <p:cNvSpPr txBox="1">
            <a:spLocks noGrp="1"/>
          </p:cNvSpPr>
          <p:nvPr>
            <p:ph type="title"/>
          </p:nvPr>
        </p:nvSpPr>
        <p:spPr>
          <a:xfrm>
            <a:off x="245130" y="120566"/>
            <a:ext cx="11630957" cy="786669"/>
          </a:xfrm>
          <a:prstGeom prst="rect">
            <a:avLst/>
          </a:prstGeom>
          <a:effectLst/>
        </p:spPr>
        <p:txBody>
          <a:bodyPr lIns="0" tIns="0" rIns="0" bIns="0">
            <a:normAutofit/>
          </a:bodyPr>
          <a:lstStyle/>
          <a:p>
            <a:r>
              <a:t>제목 텍스트</a:t>
            </a:r>
          </a:p>
        </p:txBody>
      </p:sp>
      <p:sp>
        <p:nvSpPr>
          <p:cNvPr id="5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35360" y="1268759"/>
            <a:ext cx="5616624" cy="21113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마스터 텍스트 스타일을 편집합니다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14"/>
          <p:cNvSpPr/>
          <p:nvPr/>
        </p:nvSpPr>
        <p:spPr>
          <a:xfrm>
            <a:off x="71438" y="44450"/>
            <a:ext cx="12049126" cy="6769100"/>
          </a:xfrm>
          <a:prstGeom prst="roundRect">
            <a:avLst>
              <a:gd name="adj" fmla="val 106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77900">
              <a:defRPr sz="1300"/>
            </a:pPr>
            <a:endParaRPr/>
          </a:p>
        </p:txBody>
      </p:sp>
      <p:sp>
        <p:nvSpPr>
          <p:cNvPr id="6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4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611" y="6431083"/>
            <a:ext cx="743990" cy="344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15" y="6451270"/>
            <a:ext cx="788671" cy="33718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사각형: 둥근 모서리 15"/>
          <p:cNvSpPr/>
          <p:nvPr/>
        </p:nvSpPr>
        <p:spPr>
          <a:xfrm>
            <a:off x="135866" y="104695"/>
            <a:ext cx="11920265" cy="802541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>
            <a:miter lim="400000"/>
          </a:ln>
          <a:effectLst>
            <a:outerShdw blurRad="190500" dist="2286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제목 텍스트"/>
          <p:cNvSpPr txBox="1">
            <a:spLocks noGrp="1"/>
          </p:cNvSpPr>
          <p:nvPr>
            <p:ph type="title"/>
          </p:nvPr>
        </p:nvSpPr>
        <p:spPr>
          <a:xfrm>
            <a:off x="245130" y="120566"/>
            <a:ext cx="11630957" cy="78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제목 텍스트</a:t>
            </a:r>
          </a:p>
        </p:txBody>
      </p:sp>
      <p:sp>
        <p:nvSpPr>
          <p:cNvPr id="6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15384" y="1060450"/>
            <a:ext cx="6644712" cy="21975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" name="모서리가 둥근 직사각형 7"/>
          <p:cNvSpPr/>
          <p:nvPr/>
        </p:nvSpPr>
        <p:spPr>
          <a:xfrm>
            <a:off x="71438" y="44450"/>
            <a:ext cx="12049126" cy="6769100"/>
          </a:xfrm>
          <a:prstGeom prst="roundRect">
            <a:avLst>
              <a:gd name="adj" fmla="val 106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77900">
              <a:defRPr sz="1300"/>
            </a:pPr>
            <a:endParaRPr/>
          </a:p>
        </p:txBody>
      </p:sp>
      <p:sp>
        <p:nvSpPr>
          <p:cNvPr id="7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91169" y="3962401"/>
            <a:ext cx="6840416" cy="20005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spcBef>
                <a:spcPts val="700"/>
              </a:spcBef>
              <a:defRPr sz="1300">
                <a:solidFill>
                  <a:srgbClr val="D9D9D9"/>
                </a:solidFill>
              </a:defRPr>
            </a:lvl1pPr>
            <a:lvl2pPr marL="754380" indent="-297180" algn="r">
              <a:spcBef>
                <a:spcPts val="700"/>
              </a:spcBef>
              <a:defRPr sz="1300">
                <a:solidFill>
                  <a:srgbClr val="D9D9D9"/>
                </a:solidFill>
              </a:defRPr>
            </a:lvl2pPr>
            <a:lvl3pPr marL="1244600" indent="-330200" algn="r">
              <a:spcBef>
                <a:spcPts val="700"/>
              </a:spcBef>
              <a:defRPr sz="1300">
                <a:solidFill>
                  <a:srgbClr val="D9D9D9"/>
                </a:solidFill>
              </a:defRPr>
            </a:lvl3pPr>
            <a:lvl4pPr marL="1743075" indent="-371475" algn="r">
              <a:spcBef>
                <a:spcPts val="700"/>
              </a:spcBef>
              <a:defRPr sz="1300">
                <a:solidFill>
                  <a:srgbClr val="D9D9D9"/>
                </a:solidFill>
              </a:defRPr>
            </a:lvl4pPr>
            <a:lvl5pPr marL="2200275" indent="-371475" algn="r">
              <a:spcBef>
                <a:spcPts val="700"/>
              </a:spcBef>
              <a:defRPr sz="1300">
                <a:solidFill>
                  <a:srgbClr val="D9D9D9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k object 16"/>
          <p:cNvSpPr/>
          <p:nvPr/>
        </p:nvSpPr>
        <p:spPr>
          <a:xfrm>
            <a:off x="-1" y="4978908"/>
            <a:ext cx="12188954" cy="18790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bk object 17"/>
          <p:cNvSpPr/>
          <p:nvPr/>
        </p:nvSpPr>
        <p:spPr>
          <a:xfrm>
            <a:off x="-1" y="4914900"/>
            <a:ext cx="12188954" cy="64008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 defTabSz="914400">
              <a:defRPr sz="1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14"/>
          <p:cNvSpPr/>
          <p:nvPr/>
        </p:nvSpPr>
        <p:spPr>
          <a:xfrm>
            <a:off x="71438" y="44450"/>
            <a:ext cx="12049126" cy="6769100"/>
          </a:xfrm>
          <a:prstGeom prst="roundRect">
            <a:avLst>
              <a:gd name="adj" fmla="val 106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77900">
              <a:defRPr sz="1300"/>
            </a:pPr>
            <a:endParaRPr/>
          </a:p>
        </p:txBody>
      </p:sp>
      <p:sp>
        <p:nvSpPr>
          <p:cNvPr id="10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611" y="6431083"/>
            <a:ext cx="743990" cy="344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15" y="6451270"/>
            <a:ext cx="788671" cy="3371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사각형: 둥근 모서리 15"/>
          <p:cNvSpPr/>
          <p:nvPr/>
        </p:nvSpPr>
        <p:spPr>
          <a:xfrm>
            <a:off x="135866" y="104695"/>
            <a:ext cx="11920265" cy="802541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>
            <a:miter lim="400000"/>
          </a:ln>
          <a:effectLst>
            <a:outerShdw blurRad="190500" dist="2286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모서리가 둥근 직사각형 7"/>
          <p:cNvSpPr/>
          <p:nvPr/>
        </p:nvSpPr>
        <p:spPr>
          <a:xfrm>
            <a:off x="71438" y="44450"/>
            <a:ext cx="12049126" cy="6769100"/>
          </a:xfrm>
          <a:prstGeom prst="roundRect">
            <a:avLst>
              <a:gd name="adj" fmla="val 106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77900">
              <a:defRPr sz="1300"/>
            </a:pPr>
            <a:endParaRPr/>
          </a:p>
        </p:txBody>
      </p:sp>
      <p:sp>
        <p:nvSpPr>
          <p:cNvPr id="106" name="object 4"/>
          <p:cNvSpPr txBox="1"/>
          <p:nvPr/>
        </p:nvSpPr>
        <p:spPr>
          <a:xfrm>
            <a:off x="177799" y="5974791"/>
            <a:ext cx="3782697" cy="464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714" algn="r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UVA</a:t>
            </a:r>
            <a:r>
              <a:rPr spc="-15"/>
              <a:t> </a:t>
            </a:r>
            <a:r>
              <a:t>D</a:t>
            </a:r>
            <a:r>
              <a:rPr spc="-4"/>
              <a:t>EE</a:t>
            </a:r>
            <a:r>
              <a:t>P</a:t>
            </a:r>
            <a:r>
              <a:rPr spc="-15"/>
              <a:t> </a:t>
            </a:r>
            <a:r>
              <a:t>L</a:t>
            </a:r>
            <a:r>
              <a:rPr spc="-4"/>
              <a:t>EARN</a:t>
            </a:r>
            <a:r>
              <a:t>I</a:t>
            </a:r>
            <a:r>
              <a:rPr spc="-9"/>
              <a:t>N</a:t>
            </a:r>
            <a:r>
              <a:t>G </a:t>
            </a:r>
            <a:r>
              <a:rPr spc="-4"/>
              <a:t>COURSE</a:t>
            </a:r>
          </a:p>
          <a:p>
            <a:pPr marR="5080" algn="r">
              <a:defRPr sz="1100" spc="-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EF</a:t>
            </a:r>
            <a:r>
              <a:rPr spc="-9"/>
              <a:t>S</a:t>
            </a:r>
            <a:r>
              <a:t>TRATIO</a:t>
            </a:r>
            <a:r>
              <a:rPr spc="0"/>
              <a:t>S</a:t>
            </a:r>
            <a:r>
              <a:rPr spc="-19"/>
              <a:t> </a:t>
            </a:r>
            <a:r>
              <a:rPr spc="0"/>
              <a:t>G</a:t>
            </a:r>
            <a:r>
              <a:t>AVVES</a:t>
            </a:r>
          </a:p>
          <a:p>
            <a:pPr marR="5080" algn="r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</a:t>
            </a:r>
            <a:r>
              <a:rPr spc="-9"/>
              <a:t>N</a:t>
            </a:r>
            <a:r>
              <a:rPr spc="-4"/>
              <a:t>TRO</a:t>
            </a:r>
            <a:r>
              <a:t>DU</a:t>
            </a:r>
            <a:r>
              <a:rPr spc="-4"/>
              <a:t>CTIO</a:t>
            </a:r>
            <a:r>
              <a:t>N</a:t>
            </a:r>
            <a:r>
              <a:rPr spc="-45"/>
              <a:t> </a:t>
            </a:r>
            <a:r>
              <a:rPr spc="-4"/>
              <a:t>T</a:t>
            </a:r>
            <a:r>
              <a:t>O</a:t>
            </a:r>
            <a:r>
              <a:rPr spc="-9"/>
              <a:t> </a:t>
            </a:r>
            <a:r>
              <a:t>D</a:t>
            </a:r>
            <a:r>
              <a:rPr spc="-4"/>
              <a:t>EE</a:t>
            </a:r>
            <a:r>
              <a:t>P</a:t>
            </a:r>
            <a:r>
              <a:rPr spc="-19"/>
              <a:t> </a:t>
            </a:r>
            <a:r>
              <a:rPr spc="-4"/>
              <a:t>L</a:t>
            </a:r>
            <a:r>
              <a:t>E</a:t>
            </a:r>
            <a:r>
              <a:rPr spc="-4"/>
              <a:t>A</a:t>
            </a:r>
            <a:r>
              <a:t>R</a:t>
            </a:r>
            <a:r>
              <a:rPr spc="-9"/>
              <a:t>N</a:t>
            </a:r>
            <a:r>
              <a:t>I</a:t>
            </a:r>
            <a:r>
              <a:rPr spc="-9"/>
              <a:t>N</a:t>
            </a:r>
            <a:r>
              <a:t>G </a:t>
            </a:r>
            <a:r>
              <a:rPr spc="-4"/>
              <a:t>A</a:t>
            </a:r>
            <a:r>
              <a:rPr spc="-9"/>
              <a:t>N</a:t>
            </a:r>
            <a:r>
              <a:t>D </a:t>
            </a:r>
            <a:r>
              <a:rPr spc="-4"/>
              <a:t>NEUR</a:t>
            </a:r>
            <a:r>
              <a:rPr spc="-9"/>
              <a:t>A</a:t>
            </a:r>
            <a:r>
              <a:t>L</a:t>
            </a:r>
            <a:r>
              <a:rPr spc="-9"/>
              <a:t> N</a:t>
            </a:r>
            <a:r>
              <a:rPr spc="-4"/>
              <a:t>ETWORK</a:t>
            </a:r>
            <a:r>
              <a:t>S</a:t>
            </a:r>
            <a:r>
              <a:rPr spc="-15"/>
              <a:t> </a:t>
            </a:r>
            <a:r>
              <a:t>- 13</a:t>
            </a:r>
          </a:p>
        </p:txBody>
      </p:sp>
      <p:sp>
        <p:nvSpPr>
          <p:cNvPr id="107" name="object 5"/>
          <p:cNvSpPr txBox="1"/>
          <p:nvPr/>
        </p:nvSpPr>
        <p:spPr>
          <a:xfrm>
            <a:off x="535940" y="1897507"/>
            <a:ext cx="3025776" cy="93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3600"/>
              </a:lnSpc>
              <a:defRPr sz="3600" spc="-8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D</a:t>
            </a:r>
            <a:r>
              <a:rPr spc="-55"/>
              <a:t>ee</a:t>
            </a:r>
            <a:r>
              <a:rPr spc="-20"/>
              <a:t>p</a:t>
            </a:r>
            <a:r>
              <a:rPr spc="-104"/>
              <a:t> </a:t>
            </a:r>
            <a:r>
              <a:rPr spc="-60"/>
              <a:t>L</a:t>
            </a:r>
            <a:r>
              <a:rPr spc="-55"/>
              <a:t>e</a:t>
            </a:r>
            <a:r>
              <a:rPr spc="-69"/>
              <a:t>arnin</a:t>
            </a:r>
            <a:r>
              <a:rPr spc="-20"/>
              <a:t>g</a:t>
            </a:r>
            <a:r>
              <a:rPr spc="-90"/>
              <a:t> </a:t>
            </a:r>
            <a:r>
              <a:rPr spc="-60"/>
              <a:t>i</a:t>
            </a:r>
            <a:r>
              <a:rPr spc="-20"/>
              <a:t>n</a:t>
            </a:r>
            <a:r>
              <a:rPr spc="-10"/>
              <a:t> </a:t>
            </a:r>
            <a:r>
              <a:rPr spc="-130"/>
              <a:t>R</a:t>
            </a:r>
            <a:r>
              <a:rPr spc="-55"/>
              <a:t>o</a:t>
            </a:r>
            <a:r>
              <a:rPr spc="-69"/>
              <a:t>b</a:t>
            </a:r>
            <a:r>
              <a:rPr spc="-55"/>
              <a:t>o</a:t>
            </a:r>
            <a:r>
              <a:rPr spc="-60"/>
              <a:t>ti</a:t>
            </a:r>
            <a:r>
              <a:rPr spc="-45"/>
              <a:t>c</a:t>
            </a:r>
            <a:r>
              <a:rPr spc="-15"/>
              <a:t>s</a:t>
            </a:r>
          </a:p>
        </p:txBody>
      </p:sp>
      <p:sp>
        <p:nvSpPr>
          <p:cNvPr id="108" name="object 4"/>
          <p:cNvSpPr txBox="1"/>
          <p:nvPr/>
        </p:nvSpPr>
        <p:spPr>
          <a:xfrm>
            <a:off x="177799" y="5974791"/>
            <a:ext cx="3782697" cy="464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714" algn="r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UVA</a:t>
            </a:r>
            <a:r>
              <a:rPr spc="-15"/>
              <a:t> </a:t>
            </a:r>
            <a:r>
              <a:t>D</a:t>
            </a:r>
            <a:r>
              <a:rPr spc="-4"/>
              <a:t>EE</a:t>
            </a:r>
            <a:r>
              <a:t>P</a:t>
            </a:r>
            <a:r>
              <a:rPr spc="-15"/>
              <a:t> </a:t>
            </a:r>
            <a:r>
              <a:t>L</a:t>
            </a:r>
            <a:r>
              <a:rPr spc="-4"/>
              <a:t>EARN</a:t>
            </a:r>
            <a:r>
              <a:t>I</a:t>
            </a:r>
            <a:r>
              <a:rPr spc="-9"/>
              <a:t>N</a:t>
            </a:r>
            <a:r>
              <a:t>G </a:t>
            </a:r>
            <a:r>
              <a:rPr spc="-4"/>
              <a:t>COURSE</a:t>
            </a:r>
          </a:p>
          <a:p>
            <a:pPr marR="5080" algn="r">
              <a:defRPr sz="1100" spc="-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EF</a:t>
            </a:r>
            <a:r>
              <a:rPr spc="-9"/>
              <a:t>S</a:t>
            </a:r>
            <a:r>
              <a:t>TRATIO</a:t>
            </a:r>
            <a:r>
              <a:rPr spc="0"/>
              <a:t>S</a:t>
            </a:r>
            <a:r>
              <a:rPr spc="-19"/>
              <a:t> </a:t>
            </a:r>
            <a:r>
              <a:rPr spc="0"/>
              <a:t>G</a:t>
            </a:r>
            <a:r>
              <a:t>AVVES</a:t>
            </a:r>
          </a:p>
          <a:p>
            <a:pPr marR="5080" algn="r">
              <a:def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</a:t>
            </a:r>
            <a:r>
              <a:rPr spc="-9"/>
              <a:t>N</a:t>
            </a:r>
            <a:r>
              <a:rPr spc="-4"/>
              <a:t>TRO</a:t>
            </a:r>
            <a:r>
              <a:t>DU</a:t>
            </a:r>
            <a:r>
              <a:rPr spc="-4"/>
              <a:t>CTIO</a:t>
            </a:r>
            <a:r>
              <a:t>N</a:t>
            </a:r>
            <a:r>
              <a:rPr spc="-45"/>
              <a:t> </a:t>
            </a:r>
            <a:r>
              <a:rPr spc="-4"/>
              <a:t>T</a:t>
            </a:r>
            <a:r>
              <a:t>O</a:t>
            </a:r>
            <a:r>
              <a:rPr spc="-9"/>
              <a:t> </a:t>
            </a:r>
            <a:r>
              <a:t>D</a:t>
            </a:r>
            <a:r>
              <a:rPr spc="-4"/>
              <a:t>EE</a:t>
            </a:r>
            <a:r>
              <a:t>P</a:t>
            </a:r>
            <a:r>
              <a:rPr spc="-19"/>
              <a:t> </a:t>
            </a:r>
            <a:r>
              <a:rPr spc="-4"/>
              <a:t>L</a:t>
            </a:r>
            <a:r>
              <a:t>E</a:t>
            </a:r>
            <a:r>
              <a:rPr spc="-4"/>
              <a:t>A</a:t>
            </a:r>
            <a:r>
              <a:t>R</a:t>
            </a:r>
            <a:r>
              <a:rPr spc="-9"/>
              <a:t>N</a:t>
            </a:r>
            <a:r>
              <a:t>I</a:t>
            </a:r>
            <a:r>
              <a:rPr spc="-9"/>
              <a:t>N</a:t>
            </a:r>
            <a:r>
              <a:t>G </a:t>
            </a:r>
            <a:r>
              <a:rPr spc="-4"/>
              <a:t>A</a:t>
            </a:r>
            <a:r>
              <a:rPr spc="-9"/>
              <a:t>N</a:t>
            </a:r>
            <a:r>
              <a:t>D </a:t>
            </a:r>
            <a:r>
              <a:rPr spc="-4"/>
              <a:t>NEUR</a:t>
            </a:r>
            <a:r>
              <a:rPr spc="-9"/>
              <a:t>A</a:t>
            </a:r>
            <a:r>
              <a:t>L</a:t>
            </a:r>
            <a:r>
              <a:rPr spc="-9"/>
              <a:t> N</a:t>
            </a:r>
            <a:r>
              <a:rPr spc="-4"/>
              <a:t>ETWORK</a:t>
            </a:r>
            <a:r>
              <a:t>S</a:t>
            </a:r>
            <a:r>
              <a:rPr spc="-15"/>
              <a:t> </a:t>
            </a:r>
            <a:r>
              <a:t>- 18</a:t>
            </a:r>
          </a:p>
        </p:txBody>
      </p:sp>
      <p:sp>
        <p:nvSpPr>
          <p:cNvPr id="109" name="object 5"/>
          <p:cNvSpPr txBox="1"/>
          <p:nvPr/>
        </p:nvSpPr>
        <p:spPr>
          <a:xfrm>
            <a:off x="535940" y="1897507"/>
            <a:ext cx="3025776" cy="93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3600"/>
              </a:lnSpc>
              <a:defRPr sz="3600" spc="-8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D</a:t>
            </a:r>
            <a:r>
              <a:rPr spc="-55"/>
              <a:t>ee</a:t>
            </a:r>
            <a:r>
              <a:rPr spc="-20"/>
              <a:t>p</a:t>
            </a:r>
            <a:r>
              <a:rPr spc="-104"/>
              <a:t> </a:t>
            </a:r>
            <a:r>
              <a:rPr spc="-60"/>
              <a:t>L</a:t>
            </a:r>
            <a:r>
              <a:rPr spc="-55"/>
              <a:t>e</a:t>
            </a:r>
            <a:r>
              <a:rPr spc="-69"/>
              <a:t>arnin</a:t>
            </a:r>
            <a:r>
              <a:rPr spc="-20"/>
              <a:t>g</a:t>
            </a:r>
            <a:r>
              <a:rPr spc="-90"/>
              <a:t> </a:t>
            </a:r>
            <a:r>
              <a:rPr spc="-60"/>
              <a:t>i</a:t>
            </a:r>
            <a:r>
              <a:rPr spc="-20"/>
              <a:t>n</a:t>
            </a:r>
            <a:r>
              <a:rPr spc="-10"/>
              <a:t> </a:t>
            </a:r>
            <a:r>
              <a:rPr spc="-55"/>
              <a:t>N</a:t>
            </a:r>
            <a:r>
              <a:rPr spc="-60"/>
              <a:t>L</a:t>
            </a:r>
            <a:r>
              <a:rPr spc="-20"/>
              <a:t>P</a:t>
            </a:r>
            <a:r>
              <a:rPr spc="-104"/>
              <a:t> </a:t>
            </a:r>
            <a:r>
              <a:rPr spc="-69"/>
              <a:t>an</a:t>
            </a:r>
            <a:r>
              <a:rPr spc="-20"/>
              <a:t>d</a:t>
            </a:r>
            <a:r>
              <a:rPr spc="-95"/>
              <a:t> </a:t>
            </a:r>
            <a:r>
              <a:rPr spc="-69"/>
              <a:t>Sp</a:t>
            </a:r>
            <a:r>
              <a:rPr spc="-55"/>
              <a:t>ee</a:t>
            </a:r>
            <a:r>
              <a:rPr spc="-45"/>
              <a:t>c</a:t>
            </a:r>
            <a:r>
              <a:rPr spc="-20"/>
              <a:t>h</a:t>
            </a:r>
          </a:p>
        </p:txBody>
      </p:sp>
      <p:sp>
        <p:nvSpPr>
          <p:cNvPr id="110" name="object 2"/>
          <p:cNvSpPr/>
          <p:nvPr/>
        </p:nvSpPr>
        <p:spPr>
          <a:xfrm>
            <a:off x="10891" y="26865"/>
            <a:ext cx="4050793" cy="682283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1" name="object 3"/>
          <p:cNvSpPr/>
          <p:nvPr/>
        </p:nvSpPr>
        <p:spPr>
          <a:xfrm>
            <a:off x="4051584" y="8792"/>
            <a:ext cx="82453" cy="6804759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1408" y="1831950"/>
            <a:ext cx="3420208" cy="948979"/>
          </a:xfrm>
          <a:prstGeom prst="rect">
            <a:avLst/>
          </a:prstGeom>
        </p:spPr>
        <p:txBody>
          <a:bodyPr>
            <a:normAutofit/>
          </a:bodyPr>
          <a:lstStyle>
            <a:lvl1pPr marL="0" marR="5080" indent="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sz="3600" spc="-8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1280159" marR="5080" indent="-822959">
              <a:lnSpc>
                <a:spcPts val="3600"/>
              </a:lnSpc>
              <a:spcBef>
                <a:spcPts val="0"/>
              </a:spcBef>
              <a:buClrTx/>
              <a:defRPr sz="3600" spc="-8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1828800" marR="5080" indent="-914400">
              <a:lnSpc>
                <a:spcPts val="3600"/>
              </a:lnSpc>
              <a:spcBef>
                <a:spcPts val="0"/>
              </a:spcBef>
              <a:buClrTx/>
              <a:defRPr sz="3600" spc="-8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2400300" marR="5080" indent="-1028700">
              <a:lnSpc>
                <a:spcPts val="3600"/>
              </a:lnSpc>
              <a:spcBef>
                <a:spcPts val="0"/>
              </a:spcBef>
              <a:buClrTx/>
              <a:defRPr sz="3600" spc="-8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2857500" marR="5080" indent="-1028700">
              <a:lnSpc>
                <a:spcPts val="3600"/>
              </a:lnSpc>
              <a:spcBef>
                <a:spcPts val="0"/>
              </a:spcBef>
              <a:buClrTx/>
              <a:defRPr sz="3600" spc="-8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253F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4"/>
          <p:cNvSpPr/>
          <p:nvPr/>
        </p:nvSpPr>
        <p:spPr>
          <a:xfrm>
            <a:off x="71438" y="44450"/>
            <a:ext cx="12049126" cy="6769100"/>
          </a:xfrm>
          <a:prstGeom prst="roundRect">
            <a:avLst>
              <a:gd name="adj" fmla="val 106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77900">
              <a:defRPr sz="1300"/>
            </a:pPr>
            <a:endParaRPr/>
          </a:p>
        </p:txBody>
      </p:sp>
      <p:sp>
        <p:nvSpPr>
          <p:cNvPr id="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22326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defTabSz="955675"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12" descr="Picture 12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295611" y="6431083"/>
            <a:ext cx="743990" cy="344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5" descr="Picture 15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78315" y="6451270"/>
            <a:ext cx="788671" cy="33718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사각형: 둥근 모서리 15"/>
          <p:cNvSpPr/>
          <p:nvPr/>
        </p:nvSpPr>
        <p:spPr>
          <a:xfrm>
            <a:off x="135866" y="104695"/>
            <a:ext cx="11920265" cy="802541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>
            <a:miter lim="400000"/>
          </a:ln>
          <a:effectLst>
            <a:outerShdw blurRad="190500" dist="2286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제목 텍스트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ffectLst>
            <a:outerShdw blurRad="190500" dist="228600" dir="27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제목 텍스트</a:t>
            </a:r>
          </a:p>
        </p:txBody>
      </p:sp>
      <p:sp>
        <p:nvSpPr>
          <p:cNvPr id="8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957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ctr" defTabSz="957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ctr" defTabSz="957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ctr" defTabSz="957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ctr" defTabSz="957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457200" algn="ctr" defTabSz="957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914400" algn="ctr" defTabSz="957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1371600" algn="ctr" defTabSz="957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1828800" algn="ctr" defTabSz="957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457200" marR="0" indent="-4572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>
          <a:srgbClr val="CC0000"/>
        </a:buClr>
        <a:buSzPct val="100000"/>
        <a:buFontTx/>
        <a:buChar char="◼"/>
        <a:tabLst/>
        <a:defRPr sz="2400" b="0" i="0" u="none" strike="noStrike" cap="none" spc="0" baseline="0">
          <a:solidFill>
            <a:srgbClr val="376092"/>
          </a:solidFill>
          <a:uFillTx/>
          <a:latin typeface="+mj-lt"/>
          <a:ea typeface="+mj-ea"/>
          <a:cs typeface="+mj-cs"/>
          <a:sym typeface="맑은 고딕"/>
        </a:defRPr>
      </a:lvl1pPr>
      <a:lvl2pPr marL="1005839" marR="0" indent="-548639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>
          <a:srgbClr val="CC0000"/>
        </a:buClr>
        <a:buSzPct val="100000"/>
        <a:buFontTx/>
        <a:buChar char="▪"/>
        <a:tabLst/>
        <a:defRPr sz="2400" b="0" i="0" u="none" strike="noStrike" cap="none" spc="0" baseline="0">
          <a:solidFill>
            <a:srgbClr val="376092"/>
          </a:solidFill>
          <a:uFillTx/>
          <a:latin typeface="+mj-lt"/>
          <a:ea typeface="+mj-ea"/>
          <a:cs typeface="+mj-cs"/>
          <a:sym typeface="맑은 고딕"/>
        </a:defRPr>
      </a:lvl2pPr>
      <a:lvl3pPr marL="1524000" marR="0" indent="-6096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>
          <a:srgbClr val="CC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376092"/>
          </a:solidFill>
          <a:uFillTx/>
          <a:latin typeface="+mj-lt"/>
          <a:ea typeface="+mj-ea"/>
          <a:cs typeface="+mj-cs"/>
          <a:sym typeface="맑은 고딕"/>
        </a:defRPr>
      </a:lvl3pPr>
      <a:lvl4pPr marL="2057400" marR="0" indent="-6858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>
          <a:srgbClr val="CC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376092"/>
          </a:solidFill>
          <a:uFillTx/>
          <a:latin typeface="+mj-lt"/>
          <a:ea typeface="+mj-ea"/>
          <a:cs typeface="+mj-cs"/>
          <a:sym typeface="맑은 고딕"/>
        </a:defRPr>
      </a:lvl4pPr>
      <a:lvl5pPr marL="2514600" marR="0" indent="-6858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>
          <a:srgbClr val="CC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376092"/>
          </a:solidFill>
          <a:uFillTx/>
          <a:latin typeface="+mj-lt"/>
          <a:ea typeface="+mj-ea"/>
          <a:cs typeface="+mj-cs"/>
          <a:sym typeface="맑은 고딕"/>
        </a:defRPr>
      </a:lvl5pPr>
      <a:lvl6pPr marL="1174750" marR="0" indent="-2540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>
          <a:srgbClr val="CC0000"/>
        </a:buClr>
        <a:buSzPct val="75000"/>
        <a:buFontTx/>
        <a:buChar char="–"/>
        <a:tabLst/>
        <a:defRPr sz="2400" b="0" i="0" u="none" strike="noStrike" cap="none" spc="0" baseline="0">
          <a:solidFill>
            <a:srgbClr val="376092"/>
          </a:solidFill>
          <a:uFillTx/>
          <a:latin typeface="+mj-lt"/>
          <a:ea typeface="+mj-ea"/>
          <a:cs typeface="+mj-cs"/>
          <a:sym typeface="맑은 고딕"/>
        </a:defRPr>
      </a:lvl6pPr>
      <a:lvl7pPr marL="1631950" marR="0" indent="-2540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>
          <a:srgbClr val="CC0000"/>
        </a:buClr>
        <a:buSzPct val="75000"/>
        <a:buFontTx/>
        <a:buChar char="–"/>
        <a:tabLst/>
        <a:defRPr sz="2400" b="0" i="0" u="none" strike="noStrike" cap="none" spc="0" baseline="0">
          <a:solidFill>
            <a:srgbClr val="376092"/>
          </a:solidFill>
          <a:uFillTx/>
          <a:latin typeface="+mj-lt"/>
          <a:ea typeface="+mj-ea"/>
          <a:cs typeface="+mj-cs"/>
          <a:sym typeface="맑은 고딕"/>
        </a:defRPr>
      </a:lvl7pPr>
      <a:lvl8pPr marL="2089150" marR="0" indent="-2540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>
          <a:srgbClr val="CC0000"/>
        </a:buClr>
        <a:buSzPct val="75000"/>
        <a:buFontTx/>
        <a:buChar char="–"/>
        <a:tabLst/>
        <a:defRPr sz="2400" b="0" i="0" u="none" strike="noStrike" cap="none" spc="0" baseline="0">
          <a:solidFill>
            <a:srgbClr val="376092"/>
          </a:solidFill>
          <a:uFillTx/>
          <a:latin typeface="+mj-lt"/>
          <a:ea typeface="+mj-ea"/>
          <a:cs typeface="+mj-cs"/>
          <a:sym typeface="맑은 고딕"/>
        </a:defRPr>
      </a:lvl8pPr>
      <a:lvl9pPr marL="2546350" marR="0" indent="-2540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>
          <a:srgbClr val="CC0000"/>
        </a:buClr>
        <a:buSzPct val="75000"/>
        <a:buFontTx/>
        <a:buChar char="–"/>
        <a:tabLst/>
        <a:defRPr sz="2400" b="0" i="0" u="none" strike="noStrike" cap="none" spc="0" baseline="0">
          <a:solidFill>
            <a:srgbClr val="376092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l" defTabSz="955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mpact"/>
        </a:defRPr>
      </a:lvl1pPr>
      <a:lvl2pPr marL="0" marR="0" indent="457200" algn="l" defTabSz="955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mpact"/>
        </a:defRPr>
      </a:lvl2pPr>
      <a:lvl3pPr marL="0" marR="0" indent="914400" algn="l" defTabSz="955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mpact"/>
        </a:defRPr>
      </a:lvl3pPr>
      <a:lvl4pPr marL="0" marR="0" indent="1371600" algn="l" defTabSz="955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mpact"/>
        </a:defRPr>
      </a:lvl4pPr>
      <a:lvl5pPr marL="0" marR="0" indent="1828800" algn="l" defTabSz="955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mpact"/>
        </a:defRPr>
      </a:lvl5pPr>
      <a:lvl6pPr marL="0" marR="0" indent="2286000" algn="l" defTabSz="955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mpact"/>
        </a:defRPr>
      </a:lvl6pPr>
      <a:lvl7pPr marL="0" marR="0" indent="2743200" algn="l" defTabSz="955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mpact"/>
        </a:defRPr>
      </a:lvl7pPr>
      <a:lvl8pPr marL="0" marR="0" indent="3200400" algn="l" defTabSz="955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mpact"/>
        </a:defRPr>
      </a:lvl8pPr>
      <a:lvl9pPr marL="0" marR="0" indent="3657600" algn="l" defTabSz="955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mpac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bject 4"/>
          <p:cNvSpPr txBox="1"/>
          <p:nvPr/>
        </p:nvSpPr>
        <p:spPr>
          <a:xfrm>
            <a:off x="414018" y="5427674"/>
            <a:ext cx="11085832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4300"/>
              </a:lnSpc>
              <a:defRPr sz="3600" spc="-6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ko-KR" altLang="en-US" sz="2800" spc="-60" dirty="0" smtClean="0"/>
              <a:t>빅데이터 분석 </a:t>
            </a:r>
            <a:r>
              <a:rPr lang="ko-KR" altLang="en-US" sz="2800" spc="-60" dirty="0" smtClean="0"/>
              <a:t>실습</a:t>
            </a:r>
            <a:r>
              <a:rPr sz="2800" spc="-135" dirty="0" smtClean="0"/>
              <a:t> </a:t>
            </a:r>
            <a:r>
              <a:rPr sz="2800" spc="-69" dirty="0"/>
              <a:t>1</a:t>
            </a:r>
            <a:r>
              <a:rPr sz="2800" spc="-10" dirty="0"/>
              <a:t>:</a:t>
            </a:r>
            <a:r>
              <a:rPr sz="2800" spc="-95" dirty="0"/>
              <a:t> </a:t>
            </a:r>
            <a:r>
              <a:rPr spc="-55" dirty="0"/>
              <a:t>Python basic</a:t>
            </a:r>
          </a:p>
        </p:txBody>
      </p:sp>
      <p:sp>
        <p:nvSpPr>
          <p:cNvPr id="179" name="object 5"/>
          <p:cNvSpPr/>
          <p:nvPr/>
        </p:nvSpPr>
        <p:spPr>
          <a:xfrm>
            <a:off x="-1" y="-1"/>
            <a:ext cx="12192001" cy="49789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부제목 2"/>
          <p:cNvSpPr txBox="1"/>
          <p:nvPr/>
        </p:nvSpPr>
        <p:spPr>
          <a:xfrm>
            <a:off x="473352" y="3518425"/>
            <a:ext cx="560768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957262">
              <a:defRPr sz="1200">
                <a:solidFill>
                  <a:srgbClr val="FFFFFF"/>
                </a:solidFill>
              </a:defRPr>
            </a:pPr>
            <a:r>
              <a:t>Statistical Learning and Computational Finance Lab.</a:t>
            </a:r>
            <a:endParaRPr sz="1500"/>
          </a:p>
          <a:p>
            <a:pPr marL="342900" indent="-342900" defTabSz="957262">
              <a:defRPr sz="1200">
                <a:solidFill>
                  <a:srgbClr val="FFFFFF"/>
                </a:solidFill>
              </a:defRPr>
            </a:pPr>
            <a:r>
              <a:t>Department of Industrial Engineering</a:t>
            </a:r>
          </a:p>
          <a:p>
            <a:pPr marL="342900" indent="-342900" defTabSz="957262">
              <a:defRPr sz="1200">
                <a:solidFill>
                  <a:srgbClr val="FFFFFF"/>
                </a:solidFill>
              </a:defRPr>
            </a:pPr>
            <a:r>
              <a:t>http://slcf.snu.ac.kr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6" name="입력과 출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입력과 출력</a:t>
            </a:r>
          </a:p>
        </p:txBody>
      </p:sp>
      <p:sp>
        <p:nvSpPr>
          <p:cNvPr id="217" name="input() 함수…"/>
          <p:cNvSpPr txBox="1"/>
          <p:nvPr/>
        </p:nvSpPr>
        <p:spPr>
          <a:xfrm>
            <a:off x="468329" y="1355869"/>
            <a:ext cx="6020394" cy="494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1400"/>
              </a:spcBef>
              <a:buClr>
                <a:srgbClr val="CC0000"/>
              </a:buClr>
              <a:buSzPct val="100000"/>
              <a:buChar char="◼"/>
              <a:defRPr sz="2000">
                <a:solidFill>
                  <a:srgbClr val="376092"/>
                </a:solidFill>
              </a:defRPr>
            </a:pPr>
            <a:r>
              <a:rPr dirty="0"/>
              <a:t>input() </a:t>
            </a:r>
            <a:r>
              <a:rPr dirty="0" err="1"/>
              <a:t>함수</a:t>
            </a:r>
            <a:endParaRPr dirty="0"/>
          </a:p>
          <a:p>
            <a:pPr marL="914400" lvl="1" indent="-457200">
              <a:lnSpc>
                <a:spcPct val="150000"/>
              </a:lnSpc>
              <a:spcBef>
                <a:spcPts val="1400"/>
              </a:spcBef>
              <a:buClr>
                <a:srgbClr val="CC0000"/>
              </a:buClr>
              <a:buSzPct val="100000"/>
              <a:buChar char="◼"/>
              <a:defRPr sz="2000">
                <a:solidFill>
                  <a:srgbClr val="376092"/>
                </a:solidFill>
              </a:defRPr>
            </a:pPr>
            <a:r>
              <a:rPr dirty="0" err="1"/>
              <a:t>값을</a:t>
            </a:r>
            <a:r>
              <a:rPr dirty="0"/>
              <a:t> </a:t>
            </a:r>
            <a:r>
              <a:rPr dirty="0" err="1"/>
              <a:t>입력받을</a:t>
            </a:r>
            <a:r>
              <a:rPr dirty="0"/>
              <a:t> 때 </a:t>
            </a:r>
            <a:r>
              <a:rPr dirty="0" err="1"/>
              <a:t>사용</a:t>
            </a:r>
            <a:endParaRPr dirty="0"/>
          </a:p>
          <a:p>
            <a:pPr marL="914400" lvl="1" indent="-457200">
              <a:lnSpc>
                <a:spcPct val="150000"/>
              </a:lnSpc>
              <a:spcBef>
                <a:spcPts val="1400"/>
              </a:spcBef>
              <a:buClr>
                <a:srgbClr val="CC0000"/>
              </a:buClr>
              <a:buSzPct val="100000"/>
              <a:buChar char="◼"/>
              <a:defRPr sz="2000">
                <a:solidFill>
                  <a:srgbClr val="376092"/>
                </a:solidFill>
              </a:defRPr>
            </a:pPr>
            <a:r>
              <a:rPr dirty="0" err="1"/>
              <a:t>여러개를</a:t>
            </a:r>
            <a:r>
              <a:rPr dirty="0"/>
              <a:t> </a:t>
            </a:r>
            <a:r>
              <a:rPr dirty="0" err="1"/>
              <a:t>한번에</a:t>
            </a:r>
            <a:r>
              <a:rPr dirty="0"/>
              <a:t> </a:t>
            </a:r>
            <a:r>
              <a:rPr dirty="0" err="1"/>
              <a:t>입력받을</a:t>
            </a:r>
            <a:r>
              <a:rPr dirty="0"/>
              <a:t> 때 (split)</a:t>
            </a:r>
          </a:p>
          <a:p>
            <a:pPr marL="914400" lvl="1" indent="-457200">
              <a:lnSpc>
                <a:spcPct val="150000"/>
              </a:lnSpc>
              <a:spcBef>
                <a:spcPts val="1400"/>
              </a:spcBef>
              <a:buClr>
                <a:srgbClr val="CC0000"/>
              </a:buClr>
              <a:buSzPct val="100000"/>
              <a:buChar char="◼"/>
              <a:defRPr sz="2000">
                <a:solidFill>
                  <a:srgbClr val="376092"/>
                </a:solidFill>
              </a:defRPr>
            </a:pPr>
            <a:r>
              <a:rPr dirty="0" err="1"/>
              <a:t>정수</a:t>
            </a:r>
            <a:r>
              <a:rPr dirty="0"/>
              <a:t>/</a:t>
            </a:r>
            <a:r>
              <a:rPr dirty="0" err="1"/>
              <a:t>실수</a:t>
            </a:r>
            <a:r>
              <a:rPr dirty="0"/>
              <a:t>/… </a:t>
            </a:r>
            <a:r>
              <a:rPr dirty="0" err="1"/>
              <a:t>값을</a:t>
            </a:r>
            <a:r>
              <a:rPr dirty="0"/>
              <a:t> </a:t>
            </a:r>
            <a:r>
              <a:rPr dirty="0" err="1"/>
              <a:t>입력받은</a:t>
            </a:r>
            <a:r>
              <a:rPr dirty="0"/>
              <a:t> </a:t>
            </a:r>
            <a:r>
              <a:rPr dirty="0" err="1"/>
              <a:t>경우에만</a:t>
            </a:r>
            <a:r>
              <a:rPr dirty="0"/>
              <a:t> </a:t>
            </a:r>
            <a:r>
              <a:rPr dirty="0" err="1"/>
              <a:t>실행</a:t>
            </a:r>
            <a:endParaRPr dirty="0"/>
          </a:p>
        </p:txBody>
      </p:sp>
      <p:pic>
        <p:nvPicPr>
          <p:cNvPr id="218" name="스크린샷 2022-03-20 오후 11.08.30.png" descr="스크린샷 2022-03-20 오후 11.08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5017" y="1456595"/>
            <a:ext cx="4320669" cy="2438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186830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1" name="입력과 출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입력과 출력</a:t>
            </a:r>
          </a:p>
        </p:txBody>
      </p:sp>
      <p:sp>
        <p:nvSpPr>
          <p:cNvPr id="222" name="print() 함수…"/>
          <p:cNvSpPr txBox="1">
            <a:spLocks noGrp="1"/>
          </p:cNvSpPr>
          <p:nvPr>
            <p:ph type="body" sz="half" idx="1"/>
          </p:nvPr>
        </p:nvSpPr>
        <p:spPr>
          <a:xfrm>
            <a:off x="373828" y="1420868"/>
            <a:ext cx="5172730" cy="494218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print() 함수</a:t>
            </a:r>
          </a:p>
          <a:p>
            <a:pPr marL="914400" lvl="1" indent="-457200">
              <a:buChar char="◼"/>
              <a:defRPr sz="2000"/>
            </a:pPr>
            <a:r>
              <a:t>end: 마지막 출력 문자를 변경</a:t>
            </a:r>
          </a:p>
          <a:p>
            <a:pPr marL="914400" lvl="1" indent="-457200">
              <a:buChar char="◼"/>
              <a:defRPr sz="2000"/>
            </a:pPr>
            <a:r>
              <a:t>sep: 항목 간의 출력 문자 설정</a:t>
            </a:r>
          </a:p>
          <a:p>
            <a:pPr>
              <a:defRPr sz="2000"/>
            </a:pPr>
            <a:r>
              <a:t>서식 출력</a:t>
            </a:r>
          </a:p>
          <a:p>
            <a:pPr marL="914400" lvl="1" indent="-457200">
              <a:buChar char="◼"/>
              <a:defRPr sz="2000"/>
            </a:pPr>
            <a:r>
              <a:rPr b="1"/>
              <a:t>format()</a:t>
            </a:r>
            <a:r>
              <a:t> 함수: format(값, 형식 지정) </a:t>
            </a:r>
          </a:p>
          <a:p>
            <a:pPr marL="914400" lvl="1" indent="-457200">
              <a:buChar char="◼"/>
              <a:defRPr sz="2000"/>
            </a:pPr>
            <a:r>
              <a:t>%d, %s, %f, …</a:t>
            </a:r>
          </a:p>
          <a:p>
            <a:pPr marL="914400" lvl="1" indent="-457200">
              <a:buChar char="◼"/>
              <a:defRPr sz="2000"/>
            </a:pPr>
            <a:r>
              <a:t>자료형 배울 때 자세히!</a:t>
            </a:r>
          </a:p>
        </p:txBody>
      </p:sp>
      <p:pic>
        <p:nvPicPr>
          <p:cNvPr id="223" name="스크린샷 2022-03-20 오후 11.02.23.png" descr="스크린샷 2022-03-20 오후 11.0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1377" y="1788375"/>
            <a:ext cx="5793796" cy="1702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14512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26" name="2. 자료형의 종류"/>
          <p:cNvSpPr/>
          <p:nvPr/>
        </p:nvSpPr>
        <p:spPr>
          <a:xfrm>
            <a:off x="674202" y="2794000"/>
            <a:ext cx="10843596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957262">
              <a:defRPr sz="3600" b="1">
                <a:solidFill>
                  <a:srgbClr val="FFFFFF"/>
                </a:solidFill>
              </a:defRPr>
            </a:lvl1pPr>
          </a:lstStyle>
          <a:p>
            <a:r>
              <a:t>2. 자료형의 종류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20986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29" name="자료형의 종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자료형의 종류</a:t>
            </a:r>
          </a:p>
        </p:txBody>
      </p:sp>
      <p:sp>
        <p:nvSpPr>
          <p:cNvPr id="230" name="자료형: 컴퓨터로 표현할 수 있는 데이터 종류"/>
          <p:cNvSpPr txBox="1">
            <a:spLocks noGrp="1"/>
          </p:cNvSpPr>
          <p:nvPr>
            <p:ph type="body" idx="1"/>
          </p:nvPr>
        </p:nvSpPr>
        <p:spPr>
          <a:xfrm>
            <a:off x="315384" y="1377950"/>
            <a:ext cx="11490450" cy="50142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자료형: 컴퓨터로 표현할 수 있는 데이터 종류</a:t>
            </a:r>
          </a:p>
        </p:txBody>
      </p:sp>
      <p:pic>
        <p:nvPicPr>
          <p:cNvPr id="231" name="스크린샷 2022-03-20 오후 10.30.06.png" descr="스크린샷 2022-03-20 오후 10.30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869" y="2163353"/>
            <a:ext cx="7688300" cy="3616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13954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34" name="수치 자료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수치 자료형</a:t>
            </a:r>
          </a:p>
        </p:txBody>
      </p:sp>
      <p:sp>
        <p:nvSpPr>
          <p:cNvPr id="235" name="type 함수: 변수의 자료형을 알려주는 함수…"/>
          <p:cNvSpPr txBox="1">
            <a:spLocks noGrp="1"/>
          </p:cNvSpPr>
          <p:nvPr>
            <p:ph type="body" idx="1"/>
          </p:nvPr>
        </p:nvSpPr>
        <p:spPr>
          <a:xfrm>
            <a:off x="315384" y="1345071"/>
            <a:ext cx="11561231" cy="4932799"/>
          </a:xfrm>
          <a:prstGeom prst="rect">
            <a:avLst/>
          </a:prstGeom>
        </p:spPr>
        <p:txBody>
          <a:bodyPr/>
          <a:lstStyle/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type 함수: 변수의 자료형을 알려주는 함수</a:t>
            </a:r>
          </a:p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숫자: int, float, long, complex</a:t>
            </a:r>
          </a:p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수치 자료형을 폭넓게 다루기 위해서는 “math” 모듈 유용</a:t>
            </a:r>
          </a:p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기타 math 모듈에 대한 정보</a:t>
            </a:r>
          </a:p>
          <a:p>
            <a:pPr marL="914400" lvl="1" indent="-457200">
              <a:buChar char="◼"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https://docs.python.org/3/library/math.html</a:t>
            </a:r>
            <a:r>
              <a:t> 참고</a:t>
            </a:r>
          </a:p>
        </p:txBody>
      </p:sp>
      <p:pic>
        <p:nvPicPr>
          <p:cNvPr id="236" name="스크린샷 2022-03-20 오전 9.01.25.png" descr="스크린샷 2022-03-20 오전 9.01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9179" y="1829942"/>
            <a:ext cx="3533267" cy="2240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22437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9" name="참고 - 모듈(modul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참고 - 모듈(module)</a:t>
            </a:r>
          </a:p>
        </p:txBody>
      </p:sp>
      <p:sp>
        <p:nvSpPr>
          <p:cNvPr id="240" name="모듈 설치: pip install [모듈명]…"/>
          <p:cNvSpPr txBox="1">
            <a:spLocks noGrp="1"/>
          </p:cNvSpPr>
          <p:nvPr>
            <p:ph type="body" idx="1"/>
          </p:nvPr>
        </p:nvSpPr>
        <p:spPr>
          <a:xfrm>
            <a:off x="315384" y="1200150"/>
            <a:ext cx="11422818" cy="506707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모듈 설치: pip install [모듈명]</a:t>
            </a:r>
          </a:p>
          <a:p>
            <a:pPr>
              <a:defRPr sz="2000"/>
            </a:pPr>
            <a:r>
              <a:t>주피터 노트북에서 import로 설치한 모듈을 불러옴 </a:t>
            </a:r>
          </a:p>
          <a:p>
            <a:pPr>
              <a:defRPr sz="2000"/>
            </a:pPr>
            <a:r>
              <a:t>모듈 이름이 길거나 복잡하면 “as” 사용하여 간단히 표현</a:t>
            </a:r>
          </a:p>
          <a:p>
            <a:pPr marL="914400" lvl="1" indent="-457200">
              <a:buChar char="◼"/>
              <a:defRPr sz="2000"/>
            </a:pPr>
            <a:r>
              <a:t>import matplotlib.pyplot </a:t>
            </a:r>
            <a:r>
              <a:rPr b="1"/>
              <a:t>as</a:t>
            </a:r>
            <a:r>
              <a:t> plt</a:t>
            </a:r>
          </a:p>
          <a:p>
            <a:pPr>
              <a:defRPr sz="2000"/>
            </a:pPr>
            <a:r>
              <a:t>모듈 전체를 불러오지 않고 필요한 기능만 부르기 위해 “from” 사용</a:t>
            </a:r>
          </a:p>
          <a:p>
            <a:pPr marL="914400" lvl="1" indent="-457200">
              <a:buChar char="◼"/>
              <a:defRPr sz="2000"/>
            </a:pPr>
            <a:r>
              <a:rPr b="1"/>
              <a:t>from</a:t>
            </a:r>
            <a:r>
              <a:t> collections </a:t>
            </a:r>
            <a:r>
              <a:rPr b="1"/>
              <a:t>import</a:t>
            </a:r>
            <a:r>
              <a:t> defaultdict, Counter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23554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43" name="문자열(strin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문자열(string)</a:t>
            </a:r>
          </a:p>
        </p:txBody>
      </p:sp>
      <p:sp>
        <p:nvSpPr>
          <p:cNvPr id="244" name="일련의 문자(알파벳, 숫자, 특수기호 등)들이 나열된 것…"/>
          <p:cNvSpPr txBox="1">
            <a:spLocks noGrp="1"/>
          </p:cNvSpPr>
          <p:nvPr>
            <p:ph type="body" idx="1"/>
          </p:nvPr>
        </p:nvSpPr>
        <p:spPr>
          <a:xfrm>
            <a:off x="378884" y="1352550"/>
            <a:ext cx="8685985" cy="4954550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 err="1"/>
              <a:t>일련의</a:t>
            </a:r>
            <a:r>
              <a:rPr dirty="0"/>
              <a:t> </a:t>
            </a:r>
            <a:r>
              <a:rPr dirty="0" err="1"/>
              <a:t>문자</a:t>
            </a:r>
            <a:r>
              <a:rPr dirty="0"/>
              <a:t>(</a:t>
            </a:r>
            <a:r>
              <a:rPr dirty="0" err="1"/>
              <a:t>알파벳</a:t>
            </a:r>
            <a:r>
              <a:rPr dirty="0"/>
              <a:t>, </a:t>
            </a:r>
            <a:r>
              <a:rPr dirty="0" err="1"/>
              <a:t>숫자</a:t>
            </a:r>
            <a:r>
              <a:rPr dirty="0"/>
              <a:t>, </a:t>
            </a:r>
            <a:r>
              <a:rPr dirty="0" err="1"/>
              <a:t>특수기호</a:t>
            </a:r>
            <a:r>
              <a:rPr dirty="0"/>
              <a:t> 등)</a:t>
            </a:r>
            <a:r>
              <a:rPr dirty="0" err="1"/>
              <a:t>들이</a:t>
            </a:r>
            <a:r>
              <a:rPr dirty="0"/>
              <a:t> </a:t>
            </a:r>
            <a:r>
              <a:rPr dirty="0" err="1"/>
              <a:t>나열된</a:t>
            </a:r>
            <a:r>
              <a:rPr dirty="0"/>
              <a:t> 것</a:t>
            </a:r>
          </a:p>
          <a:p>
            <a:pPr>
              <a:defRPr sz="2000"/>
            </a:pPr>
            <a:r>
              <a:rPr dirty="0"/>
              <a:t>“ ” </a:t>
            </a:r>
            <a:r>
              <a:rPr dirty="0" err="1"/>
              <a:t>또는</a:t>
            </a:r>
            <a:r>
              <a:rPr dirty="0"/>
              <a:t> ‘ ’ 로 </a:t>
            </a:r>
            <a:r>
              <a:rPr dirty="0" err="1"/>
              <a:t>표현</a:t>
            </a:r>
            <a:r>
              <a:rPr dirty="0"/>
              <a:t> </a:t>
            </a:r>
          </a:p>
          <a:p>
            <a:pPr>
              <a:defRPr sz="2000"/>
            </a:pPr>
            <a:r>
              <a:rPr dirty="0"/>
              <a:t>긴 </a:t>
            </a:r>
            <a:r>
              <a:rPr dirty="0" err="1"/>
              <a:t>문자열의</a:t>
            </a:r>
            <a:r>
              <a:rPr dirty="0"/>
              <a:t> </a:t>
            </a:r>
            <a:r>
              <a:rPr dirty="0" err="1"/>
              <a:t>가독성을</a:t>
            </a:r>
            <a:r>
              <a:rPr dirty="0"/>
              <a:t> </a:t>
            </a:r>
            <a:r>
              <a:rPr dirty="0" err="1"/>
              <a:t>높이기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</a:t>
            </a:r>
            <a:r>
              <a:rPr dirty="0" err="1"/>
              <a:t>백슬래시</a:t>
            </a:r>
            <a:r>
              <a:rPr dirty="0"/>
              <a:t>( \ )를 </a:t>
            </a:r>
            <a:r>
              <a:rPr dirty="0" err="1"/>
              <a:t>사용하여</a:t>
            </a:r>
            <a:r>
              <a:rPr dirty="0"/>
              <a:t> </a:t>
            </a:r>
            <a:r>
              <a:rPr dirty="0" err="1"/>
              <a:t>라인</a:t>
            </a:r>
            <a:r>
              <a:rPr dirty="0"/>
              <a:t> </a:t>
            </a:r>
            <a:r>
              <a:rPr dirty="0" err="1"/>
              <a:t>분리</a:t>
            </a:r>
            <a:r>
              <a:rPr dirty="0"/>
              <a:t> (</a:t>
            </a:r>
            <a:r>
              <a:rPr dirty="0" err="1"/>
              <a:t>라인의</a:t>
            </a:r>
            <a:r>
              <a:rPr dirty="0"/>
              <a:t> </a:t>
            </a:r>
            <a:r>
              <a:rPr dirty="0" err="1"/>
              <a:t>마지막이</a:t>
            </a:r>
            <a:r>
              <a:rPr dirty="0"/>
              <a:t> \)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189286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47" name="문자열의 대표적인 함수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문자열의 대표적인 함수들</a:t>
            </a:r>
          </a:p>
        </p:txBody>
      </p:sp>
      <p:sp>
        <p:nvSpPr>
          <p:cNvPr id="248" name="split: 하나의 문자열을 나누어 리스트로 반환…"/>
          <p:cNvSpPr txBox="1">
            <a:spLocks noGrp="1"/>
          </p:cNvSpPr>
          <p:nvPr>
            <p:ph type="body" idx="1"/>
          </p:nvPr>
        </p:nvSpPr>
        <p:spPr>
          <a:xfrm>
            <a:off x="340784" y="1263650"/>
            <a:ext cx="11510431" cy="5088340"/>
          </a:xfrm>
          <a:prstGeom prst="rect">
            <a:avLst/>
          </a:prstGeom>
        </p:spPr>
        <p:txBody>
          <a:bodyPr/>
          <a:lstStyle/>
          <a:p>
            <a:pPr marL="429768" indent="-429768" defTabSz="859536">
              <a:spcBef>
                <a:spcPts val="1300"/>
              </a:spcBef>
              <a:defRPr sz="1879"/>
            </a:pPr>
            <a:r>
              <a:rPr b="1"/>
              <a:t>split</a:t>
            </a:r>
            <a:r>
              <a:t>: 하나의 문자열을 나누어 리스트로 반환</a:t>
            </a:r>
          </a:p>
          <a:p>
            <a:pPr marL="859536" lvl="1" indent="-429768" defTabSz="859536">
              <a:spcBef>
                <a:spcPts val="1300"/>
              </a:spcBef>
              <a:buChar char="◼"/>
              <a:defRPr sz="1692"/>
            </a:pPr>
            <a:r>
              <a:t>str.split(분할될 자리, 분할 횟수)</a:t>
            </a:r>
          </a:p>
          <a:p>
            <a:pPr marL="859536" lvl="1" indent="-429768" defTabSz="859536">
              <a:spcBef>
                <a:spcPts val="1300"/>
              </a:spcBef>
              <a:buChar char="◼"/>
              <a:defRPr sz="1692"/>
            </a:pPr>
            <a:r>
              <a:t>아무것도 입력되지 않으면 공백 있는 자리에서 분할됨</a:t>
            </a:r>
          </a:p>
          <a:p>
            <a:pPr marL="429768" indent="-429768" defTabSz="859536">
              <a:spcBef>
                <a:spcPts val="1300"/>
              </a:spcBef>
              <a:defRPr sz="1879"/>
            </a:pPr>
            <a:r>
              <a:rPr b="1"/>
              <a:t>join</a:t>
            </a:r>
            <a:r>
              <a:t>: 분할된 문자열 리스트를 하나의 리스트로 출력</a:t>
            </a:r>
          </a:p>
          <a:p>
            <a:pPr marL="859536" lvl="1" indent="-429768" defTabSz="859536">
              <a:spcBef>
                <a:spcPts val="1300"/>
              </a:spcBef>
              <a:buChar char="◼"/>
              <a:defRPr sz="1692"/>
            </a:pPr>
            <a:r>
              <a:t>“연결부위 문자”.join(string)</a:t>
            </a:r>
          </a:p>
          <a:p>
            <a:pPr marL="429768" indent="-429768" defTabSz="859536">
              <a:spcBef>
                <a:spcPts val="1300"/>
              </a:spcBef>
              <a:defRPr sz="1879"/>
            </a:pPr>
            <a:r>
              <a:t>문자열들을 연결할 때에는 +로 연결</a:t>
            </a:r>
          </a:p>
          <a:p>
            <a:pPr marL="429768" indent="-429768" defTabSz="859536">
              <a:spcBef>
                <a:spcPts val="1300"/>
              </a:spcBef>
              <a:defRPr sz="1879"/>
            </a:pPr>
            <a:r>
              <a:rPr b="1"/>
              <a:t>replace</a:t>
            </a:r>
            <a:r>
              <a:t>: 문자열 내의 문자를 다른 문자로 바꿈</a:t>
            </a:r>
          </a:p>
          <a:p>
            <a:pPr marL="859536" lvl="1" indent="-429768" defTabSz="859536">
              <a:spcBef>
                <a:spcPts val="1300"/>
              </a:spcBef>
              <a:buChar char="◼"/>
              <a:defRPr sz="1692"/>
            </a:pPr>
            <a:r>
              <a:t>str.replace(‘변경하고 싶은 문자’, '변경 후 문자’, 횟수)</a:t>
            </a:r>
          </a:p>
          <a:p>
            <a:pPr marL="429768" indent="-429768" defTabSz="859536">
              <a:spcBef>
                <a:spcPts val="1300"/>
              </a:spcBef>
              <a:defRPr sz="1879"/>
            </a:pPr>
            <a:r>
              <a:rPr b="1"/>
              <a:t>lower, upper, capitalize</a:t>
            </a:r>
            <a:r>
              <a:t>: 대문자를 소문자로, 소문자를 대문자로 바꿈</a:t>
            </a:r>
          </a:p>
        </p:txBody>
      </p:sp>
      <p:pic>
        <p:nvPicPr>
          <p:cNvPr id="249" name="스크린샷 2022-03-20 오전 10.03.19.png" descr="스크린샷 2022-03-20 오전 10.0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0377" y="1603418"/>
            <a:ext cx="4023733" cy="3651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21991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2" name="리스트 (lis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리스트 (list)</a:t>
            </a:r>
          </a:p>
        </p:txBody>
      </p:sp>
      <p:sp>
        <p:nvSpPr>
          <p:cNvPr id="253" name="리스트는 대괄호([ ]) 안에 원소들이 나열돼 있고 쉼표(,)로 구분…"/>
          <p:cNvSpPr txBox="1">
            <a:spLocks noGrp="1"/>
          </p:cNvSpPr>
          <p:nvPr>
            <p:ph type="body" idx="1"/>
          </p:nvPr>
        </p:nvSpPr>
        <p:spPr>
          <a:xfrm>
            <a:off x="404284" y="1276350"/>
            <a:ext cx="11312650" cy="4785620"/>
          </a:xfrm>
          <a:prstGeom prst="rect">
            <a:avLst/>
          </a:prstGeom>
        </p:spPr>
        <p:txBody>
          <a:bodyPr/>
          <a:lstStyle/>
          <a:p>
            <a:pPr marL="438911" indent="-438911" defTabSz="877823">
              <a:spcBef>
                <a:spcPts val="1300"/>
              </a:spcBef>
              <a:defRPr sz="1919"/>
            </a:pPr>
            <a:r>
              <a:t>리스트는 대괄호([ ]) 안에 원소들이 나열돼 있고 쉼표(,)로 구분 </a:t>
            </a:r>
          </a:p>
          <a:p>
            <a:pPr marL="877823" lvl="1" indent="-438911" defTabSz="877823">
              <a:spcBef>
                <a:spcPts val="1300"/>
              </a:spcBef>
              <a:buChar char="◼"/>
              <a:defRPr sz="1919"/>
            </a:pPr>
            <a:r>
              <a:t>len(): 리스트의 길이 (원소 갯수)</a:t>
            </a:r>
          </a:p>
          <a:p>
            <a:pPr marL="877823" lvl="1" indent="-438911" defTabSz="877823">
              <a:spcBef>
                <a:spcPts val="1300"/>
              </a:spcBef>
              <a:buChar char="◼"/>
              <a:defRPr sz="1919"/>
            </a:pPr>
            <a:r>
              <a:t>max(), min(): 리스트 안 최대/최소 원소</a:t>
            </a:r>
          </a:p>
          <a:p>
            <a:pPr marL="877823" lvl="1" indent="-438911" defTabSz="877823">
              <a:spcBef>
                <a:spcPts val="1300"/>
              </a:spcBef>
              <a:buChar char="◼"/>
              <a:defRPr sz="1919"/>
            </a:pPr>
            <a:r>
              <a:t>count(): 리스트 내 특정 값의 갯수</a:t>
            </a:r>
          </a:p>
          <a:p>
            <a:pPr marL="438911" indent="-438911" defTabSz="877823">
              <a:spcBef>
                <a:spcPts val="1300"/>
              </a:spcBef>
              <a:defRPr sz="1919"/>
            </a:pPr>
            <a:r>
              <a:rPr b="1"/>
              <a:t>인덱스</a:t>
            </a:r>
            <a:r>
              <a:t>(index): 리스트 내 특정 원소 번호</a:t>
            </a:r>
          </a:p>
          <a:p>
            <a:pPr marL="877823" lvl="1" indent="-438911" defTabSz="877823">
              <a:spcBef>
                <a:spcPts val="1300"/>
              </a:spcBef>
              <a:buChar char="◼"/>
              <a:defRPr sz="1919"/>
            </a:pPr>
            <a:r>
              <a:t>[0]: 첫번째 원소, [-1]: 마지막 원소, [-2]: 마지막에서 두번재 원소, …</a:t>
            </a:r>
          </a:p>
          <a:p>
            <a:pPr marL="438911" indent="-438911" defTabSz="877823">
              <a:spcBef>
                <a:spcPts val="1300"/>
              </a:spcBef>
              <a:defRPr sz="1919"/>
            </a:pPr>
            <a:r>
              <a:t>리스트 분할: [x:y]는 인덱스 x ~ 인덱스 </a:t>
            </a:r>
            <a:r>
              <a:rPr>
                <a:solidFill>
                  <a:srgbClr val="FF2600"/>
                </a:solidFill>
              </a:rPr>
              <a:t>y-1</a:t>
            </a:r>
            <a:r>
              <a:t>까지 원소들을 출력</a:t>
            </a:r>
          </a:p>
          <a:p>
            <a:pPr marL="438911" indent="-438911" defTabSz="877823">
              <a:spcBef>
                <a:spcPts val="1300"/>
              </a:spcBef>
              <a:defRPr sz="1919"/>
            </a:pPr>
            <a:r>
              <a:t>리스트 병합: +, 리스트 반복: *</a:t>
            </a:r>
          </a:p>
        </p:txBody>
      </p:sp>
      <p:pic>
        <p:nvPicPr>
          <p:cNvPr id="254" name="스크린샷 2022-03-20 오전 10.40.49.png" descr="스크린샷 2022-03-20 오전 10.40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1274" y="5471208"/>
            <a:ext cx="4103988" cy="88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스크린샷 2022-03-20 오전 10.47.51.png" descr="스크린샷 2022-03-20 오전 10.47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1274" y="1931934"/>
            <a:ext cx="4661070" cy="2236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23554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8" name="리스트 관련 함수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리스트 관련 함수들</a:t>
            </a:r>
          </a:p>
        </p:txBody>
      </p:sp>
      <p:sp>
        <p:nvSpPr>
          <p:cNvPr id="259" name="in, not in: 특정 원소의 리스트 내 포함 여부를 반환 (True, False)…"/>
          <p:cNvSpPr txBox="1">
            <a:spLocks noGrp="1"/>
          </p:cNvSpPr>
          <p:nvPr>
            <p:ph type="body" idx="1"/>
          </p:nvPr>
        </p:nvSpPr>
        <p:spPr>
          <a:xfrm>
            <a:off x="315384" y="1352550"/>
            <a:ext cx="11630957" cy="3187700"/>
          </a:xfrm>
          <a:prstGeom prst="rect">
            <a:avLst/>
          </a:prstGeom>
        </p:spPr>
        <p:txBody>
          <a:bodyPr/>
          <a:lstStyle/>
          <a:p>
            <a:pPr marL="397763" indent="-397763" defTabSz="795527">
              <a:spcBef>
                <a:spcPts val="1200"/>
              </a:spcBef>
              <a:defRPr sz="1740"/>
            </a:pPr>
            <a:r>
              <a:rPr b="1"/>
              <a:t>in, not in</a:t>
            </a:r>
            <a:r>
              <a:t>: 특정 원소의 리스트 내 포함 여부를 반환 (True, False)</a:t>
            </a:r>
          </a:p>
          <a:p>
            <a:pPr marL="397763" indent="-397763" defTabSz="795527">
              <a:spcBef>
                <a:spcPts val="1200"/>
              </a:spcBef>
              <a:defRPr sz="1740"/>
            </a:pPr>
            <a:r>
              <a:rPr b="1"/>
              <a:t>append, insert, remove, pop</a:t>
            </a:r>
            <a:r>
              <a:t>: 원소 추가/제거 관련 함수</a:t>
            </a:r>
          </a:p>
          <a:p>
            <a:pPr marL="397763" indent="-397763" defTabSz="795527">
              <a:spcBef>
                <a:spcPts val="1200"/>
              </a:spcBef>
              <a:defRPr sz="1740"/>
            </a:pPr>
            <a:r>
              <a:rPr b="1"/>
              <a:t>reverse</a:t>
            </a:r>
            <a:r>
              <a:t>: 리스트 순서 뒤집기</a:t>
            </a:r>
          </a:p>
          <a:p>
            <a:pPr marL="397763" indent="-397763" defTabSz="795527">
              <a:spcBef>
                <a:spcPts val="1200"/>
              </a:spcBef>
              <a:defRPr sz="1740"/>
            </a:pPr>
            <a:r>
              <a:rPr b="1"/>
              <a:t>sort</a:t>
            </a:r>
            <a:r>
              <a:t>: 정렬하는 함수 </a:t>
            </a:r>
          </a:p>
          <a:p>
            <a:pPr marL="795527" lvl="1" indent="-397763" defTabSz="795527">
              <a:spcBef>
                <a:spcPts val="1200"/>
              </a:spcBef>
              <a:buChar char="◼"/>
              <a:defRPr sz="1740"/>
            </a:pPr>
            <a:r>
              <a:t>디폴트는 오름차순 정렬, reverse=True 설정하면 내림차순</a:t>
            </a:r>
          </a:p>
          <a:p>
            <a:pPr marL="795527" lvl="1" indent="-397763" defTabSz="795527">
              <a:spcBef>
                <a:spcPts val="1200"/>
              </a:spcBef>
              <a:buChar char="◼"/>
              <a:defRPr sz="1740"/>
            </a:pPr>
            <a:r>
              <a:t>Key 옵션으로 정렬 기준을 정할 수 있음</a:t>
            </a:r>
          </a:p>
        </p:txBody>
      </p:sp>
      <p:pic>
        <p:nvPicPr>
          <p:cNvPr id="260" name="스크린샷 2022-03-20 오전 10.39.22.png" descr="스크린샷 2022-03-20 오전 10.39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065" y="4634439"/>
            <a:ext cx="3182840" cy="1662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스크린샷 2022-03-20 오전 10.44.37.png" descr="스크린샷 2022-03-20 오전 10.44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1145" y="1375045"/>
            <a:ext cx="3182840" cy="4916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90"/>
          <p:cNvSpPr txBox="1">
            <a:spLocks noGrp="1"/>
          </p:cNvSpPr>
          <p:nvPr>
            <p:ph type="sldNum" sz="quarter" idx="2"/>
          </p:nvPr>
        </p:nvSpPr>
        <p:spPr>
          <a:xfrm>
            <a:off x="6037262" y="6547644"/>
            <a:ext cx="127001" cy="1651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1100" b="1">
                <a:solidFill>
                  <a:srgbClr val="10253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3" name="부제목 1"/>
          <p:cNvSpPr txBox="1">
            <a:spLocks noGrp="1"/>
          </p:cNvSpPr>
          <p:nvPr>
            <p:ph type="body" sz="quarter" idx="1"/>
          </p:nvPr>
        </p:nvSpPr>
        <p:spPr>
          <a:xfrm>
            <a:off x="351408" y="1831950"/>
            <a:ext cx="3420208" cy="952248"/>
          </a:xfrm>
          <a:prstGeom prst="rect">
            <a:avLst/>
          </a:prstGeom>
        </p:spPr>
        <p:txBody>
          <a:bodyPr/>
          <a:lstStyle>
            <a:lvl1pPr>
              <a:defRPr b="1" i="1" spc="-100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Overview</a:t>
            </a:r>
          </a:p>
        </p:txBody>
      </p:sp>
      <p:sp>
        <p:nvSpPr>
          <p:cNvPr id="184" name="0. 개발환경 설치 (아나콘다, 코랩)…"/>
          <p:cNvSpPr txBox="1"/>
          <p:nvPr/>
        </p:nvSpPr>
        <p:spPr>
          <a:xfrm>
            <a:off x="4830234" y="829571"/>
            <a:ext cx="6661505" cy="5217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  <a:defRPr sz="2300">
                <a:solidFill>
                  <a:srgbClr val="376092"/>
                </a:solidFill>
              </a:defRPr>
            </a:pPr>
            <a:r>
              <a:rPr dirty="0"/>
              <a:t>0. </a:t>
            </a:r>
            <a:r>
              <a:rPr dirty="0" err="1"/>
              <a:t>개발환경</a:t>
            </a:r>
            <a:r>
              <a:rPr dirty="0"/>
              <a:t> </a:t>
            </a:r>
            <a:r>
              <a:rPr dirty="0" err="1"/>
              <a:t>설치</a:t>
            </a:r>
            <a:r>
              <a:rPr dirty="0"/>
              <a:t> (</a:t>
            </a:r>
            <a:r>
              <a:rPr dirty="0" err="1"/>
              <a:t>아나콘다</a:t>
            </a:r>
            <a:r>
              <a:rPr dirty="0"/>
              <a:t>, </a:t>
            </a:r>
            <a:r>
              <a:rPr dirty="0" err="1"/>
              <a:t>코랩</a:t>
            </a:r>
            <a:r>
              <a:rPr dirty="0"/>
              <a:t>)</a:t>
            </a:r>
          </a:p>
          <a:p>
            <a:pPr marL="320842" indent="-320842">
              <a:lnSpc>
                <a:spcPct val="150000"/>
              </a:lnSpc>
              <a:spcBef>
                <a:spcPts val="1400"/>
              </a:spcBef>
              <a:buSzPct val="100000"/>
              <a:buAutoNum type="arabicPeriod"/>
              <a:defRPr sz="2300">
                <a:solidFill>
                  <a:srgbClr val="376092"/>
                </a:solidFill>
              </a:defRPr>
            </a:pPr>
            <a:r>
              <a:rPr dirty="0" err="1"/>
              <a:t>파이썬</a:t>
            </a:r>
            <a:r>
              <a:rPr dirty="0"/>
              <a:t> </a:t>
            </a:r>
            <a:r>
              <a:rPr dirty="0" err="1"/>
              <a:t>시작</a:t>
            </a:r>
            <a:r>
              <a:rPr dirty="0"/>
              <a:t>, </a:t>
            </a:r>
            <a:r>
              <a:rPr dirty="0" err="1"/>
              <a:t>입출력</a:t>
            </a:r>
            <a:endParaRPr dirty="0"/>
          </a:p>
          <a:p>
            <a:pPr marL="320842" indent="-320842">
              <a:lnSpc>
                <a:spcPct val="150000"/>
              </a:lnSpc>
              <a:spcBef>
                <a:spcPts val="1400"/>
              </a:spcBef>
              <a:buSzPct val="100000"/>
              <a:buAutoNum type="arabicPeriod"/>
              <a:defRPr sz="2300">
                <a:solidFill>
                  <a:srgbClr val="376092"/>
                </a:solidFill>
              </a:defRPr>
            </a:pPr>
            <a:r>
              <a:rPr dirty="0" err="1"/>
              <a:t>자료형의</a:t>
            </a:r>
            <a:r>
              <a:rPr dirty="0"/>
              <a:t> </a:t>
            </a:r>
            <a:r>
              <a:rPr dirty="0" err="1"/>
              <a:t>종류</a:t>
            </a:r>
            <a:endParaRPr dirty="0"/>
          </a:p>
          <a:p>
            <a:pPr marL="320842" indent="-320842">
              <a:lnSpc>
                <a:spcPct val="150000"/>
              </a:lnSpc>
              <a:spcBef>
                <a:spcPts val="1400"/>
              </a:spcBef>
              <a:buSzPct val="100000"/>
              <a:buAutoNum type="arabicPeriod"/>
              <a:defRPr sz="2300">
                <a:solidFill>
                  <a:srgbClr val="376092"/>
                </a:solidFill>
              </a:defRPr>
            </a:pPr>
            <a:r>
              <a:rPr dirty="0" err="1"/>
              <a:t>제어문</a:t>
            </a:r>
            <a:endParaRPr dirty="0"/>
          </a:p>
          <a:p>
            <a:pPr marL="320842" indent="-320842">
              <a:lnSpc>
                <a:spcPct val="150000"/>
              </a:lnSpc>
              <a:spcBef>
                <a:spcPts val="1400"/>
              </a:spcBef>
              <a:buSzPct val="100000"/>
              <a:buAutoNum type="arabicPeriod"/>
              <a:defRPr sz="2300">
                <a:solidFill>
                  <a:srgbClr val="376092"/>
                </a:solidFill>
              </a:defRPr>
            </a:pPr>
            <a:r>
              <a:rPr dirty="0" err="1"/>
              <a:t>함수</a:t>
            </a:r>
            <a:endParaRPr dirty="0"/>
          </a:p>
          <a:p>
            <a:pPr marL="320842" indent="-320842">
              <a:lnSpc>
                <a:spcPct val="150000"/>
              </a:lnSpc>
              <a:spcBef>
                <a:spcPts val="1400"/>
              </a:spcBef>
              <a:buSzPct val="100000"/>
              <a:buAutoNum type="arabicPeriod"/>
              <a:defRPr sz="2300">
                <a:solidFill>
                  <a:srgbClr val="376092"/>
                </a:solidFill>
              </a:defRPr>
            </a:pPr>
            <a:r>
              <a:rPr dirty="0" err="1"/>
              <a:t>클래스</a:t>
            </a:r>
            <a:endParaRPr dirty="0"/>
          </a:p>
          <a:p>
            <a:pPr marL="320842" indent="-320842">
              <a:lnSpc>
                <a:spcPct val="150000"/>
              </a:lnSpc>
              <a:spcBef>
                <a:spcPts val="1400"/>
              </a:spcBef>
              <a:buSzPct val="100000"/>
              <a:buAutoNum type="arabicPeriod"/>
              <a:defRPr sz="2300">
                <a:solidFill>
                  <a:srgbClr val="376092"/>
                </a:solidFill>
              </a:defRPr>
            </a:pPr>
            <a:r>
              <a:rPr dirty="0" err="1"/>
              <a:t>기타</a:t>
            </a:r>
            <a:r>
              <a:rPr dirty="0"/>
              <a:t> </a:t>
            </a:r>
            <a:r>
              <a:rPr dirty="0" err="1"/>
              <a:t>파이썬</a:t>
            </a:r>
            <a:r>
              <a:rPr dirty="0"/>
              <a:t> </a:t>
            </a:r>
            <a:r>
              <a:rPr dirty="0" err="1"/>
              <a:t>관련</a:t>
            </a:r>
            <a:r>
              <a:rPr dirty="0"/>
              <a:t> </a:t>
            </a:r>
            <a:r>
              <a:rPr dirty="0" err="1"/>
              <a:t>정보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0008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64" name="튜플(tupl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튜플(tuple)</a:t>
            </a:r>
          </a:p>
        </p:txBody>
      </p:sp>
      <p:sp>
        <p:nvSpPr>
          <p:cNvPr id="265" name="튜플은 리스트와 유사하지만, 변경하지 못한다는 차이가 있음 (immutable)…"/>
          <p:cNvSpPr txBox="1">
            <a:spLocks noGrp="1"/>
          </p:cNvSpPr>
          <p:nvPr>
            <p:ph type="body" idx="1"/>
          </p:nvPr>
        </p:nvSpPr>
        <p:spPr>
          <a:xfrm>
            <a:off x="315384" y="1352550"/>
            <a:ext cx="11630957" cy="4633220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튜플은 리스트와 유사하지만, </a:t>
            </a:r>
            <a:r>
              <a:rPr b="1"/>
              <a:t>변경하지 못한다</a:t>
            </a:r>
            <a:r>
              <a:t>는 차이가 있음 (immutable)</a:t>
            </a:r>
          </a:p>
          <a:p>
            <a:pPr>
              <a:defRPr sz="2000"/>
            </a:pPr>
            <a:r>
              <a:t>대체로 ( , , )로 표현하기는 하지만 필수 조건은 아님 </a:t>
            </a:r>
          </a:p>
          <a:p>
            <a:pPr>
              <a:defRPr sz="2000"/>
            </a:pPr>
            <a:r>
              <a:t>리스트와 마찬가지로 튜플의 원소는 자료형 제한 없음</a:t>
            </a:r>
          </a:p>
          <a:p>
            <a:pPr>
              <a:defRPr sz="2000"/>
            </a:pPr>
            <a:r>
              <a:t>원소가 1개일 때에는 뒤에 쉼표(,)를 붙여야 함</a:t>
            </a:r>
          </a:p>
          <a:p>
            <a:pPr>
              <a:defRPr sz="2000"/>
            </a:pPr>
            <a:r>
              <a:t>len, min, max, index, in, … 등 함수 (변경 못하기 때문에 append, remove 등 함수x)</a:t>
            </a:r>
          </a:p>
          <a:p>
            <a:pPr>
              <a:defRPr sz="2000"/>
            </a:pPr>
            <a:r>
              <a:t>튜플은 한번에 여러 변수에 값 할당 가능 (tuple unpacking) → 변수간 값 교환할 때 유용 </a:t>
            </a:r>
          </a:p>
          <a:p>
            <a:pPr>
              <a:defRPr sz="2000"/>
            </a:pPr>
            <a:r>
              <a:t>다른 객체를 튜플로 만들기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14512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68" name="딕셔너리(dictionary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딕셔너리(dictionary)</a:t>
            </a:r>
          </a:p>
        </p:txBody>
      </p:sp>
      <p:sp>
        <p:nvSpPr>
          <p:cNvPr id="269" name="딕셔너리란? 사전. 사전에는 단어와 그 단어에 대응되는 여러 뜻들이 나열되어 있음 → key(단어), value(대응되는 값)를 한 쌍으로 갖는 자료형이 딕셔너리!…"/>
          <p:cNvSpPr txBox="1">
            <a:spLocks noGrp="1"/>
          </p:cNvSpPr>
          <p:nvPr>
            <p:ph type="body" idx="1"/>
          </p:nvPr>
        </p:nvSpPr>
        <p:spPr>
          <a:xfrm>
            <a:off x="315384" y="1352550"/>
            <a:ext cx="11490450" cy="4633220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딕셔너리란?</a:t>
            </a:r>
            <a:br/>
            <a:r>
              <a:t>사전. 사전에는 단어와 그 단어에 대응되는 여러 뜻들이 나열되어 있음</a:t>
            </a:r>
            <a:br/>
            <a:r>
              <a:t>→ key(단어), value(대응되는 값)를 한 쌍으로 갖는 자료형이 딕셔너리!</a:t>
            </a:r>
          </a:p>
          <a:p>
            <a:pPr>
              <a:defRPr sz="2000"/>
            </a:pPr>
            <a:r>
              <a:t>예) dic = {‘name’: ‘pey’, ‘phone’: ‘011999323’, ‘birth’: ‘1118’}</a:t>
            </a:r>
          </a:p>
          <a:p>
            <a:pPr>
              <a:defRPr sz="2000"/>
            </a:pPr>
            <a:r>
              <a:t>value에는 정수, 문자열, 리스트 등이 올 수 있지만, key에는 </a:t>
            </a:r>
            <a:r>
              <a:rPr b="1"/>
              <a:t>immutable 객체</a:t>
            </a:r>
            <a:r>
              <a:t>만 올 수 있다. (Int, tuple, ..)</a:t>
            </a:r>
          </a:p>
          <a:p>
            <a:pPr>
              <a:defRPr sz="2000"/>
            </a:pPr>
            <a:r>
              <a:t>Key를 사용해 value 얻기: </a:t>
            </a:r>
            <a:r>
              <a:rPr b="1"/>
              <a:t>get</a:t>
            </a:r>
          </a:p>
          <a:p>
            <a:pPr>
              <a:defRPr sz="2000"/>
            </a:pPr>
            <a:r>
              <a:t>딕셔너리에서 in 함수는 “key"에만 적용됨</a:t>
            </a:r>
          </a:p>
        </p:txBody>
      </p:sp>
      <p:pic>
        <p:nvPicPr>
          <p:cNvPr id="270" name="스크린샷 2022-03-20 오전 11.48.06.png" descr="스크린샷 2022-03-20 오전 11.4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5549" y="1486390"/>
            <a:ext cx="2091894" cy="1775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스크린샷 2022-03-20 오전 11.49.17.png" descr="스크린샷 2022-03-20 오전 11.49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2356" y="4238179"/>
            <a:ext cx="3515087" cy="207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2194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74" name="딕셔너리(dictionary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딕셔너리(dictionary)</a:t>
            </a:r>
          </a:p>
        </p:txBody>
      </p:sp>
      <p:pic>
        <p:nvPicPr>
          <p:cNvPr id="275" name="스크린샷 2022-03-20 오전 11.46.16.png" descr="스크린샷 2022-03-20 오전 11.46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522" y="1318114"/>
            <a:ext cx="7788173" cy="5057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8668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78" name="Quiz break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Quiz break.. </a:t>
            </a:r>
          </a:p>
        </p:txBody>
      </p:sp>
      <p:sp>
        <p:nvSpPr>
          <p:cNvPr id="279" name="replace 함수로 문자열 “a:b:c:d”를 “a%b%c%d”로 바꾸어 출력해보기…"/>
          <p:cNvSpPr txBox="1">
            <a:spLocks noGrp="1"/>
          </p:cNvSpPr>
          <p:nvPr>
            <p:ph type="body" idx="1"/>
          </p:nvPr>
        </p:nvSpPr>
        <p:spPr>
          <a:xfrm>
            <a:off x="422020" y="1332963"/>
            <a:ext cx="11277178" cy="4731805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replace </a:t>
            </a:r>
            <a:r>
              <a:rPr dirty="0" err="1"/>
              <a:t>함수로</a:t>
            </a:r>
            <a:r>
              <a:rPr dirty="0"/>
              <a:t> </a:t>
            </a:r>
            <a:r>
              <a:rPr dirty="0" err="1"/>
              <a:t>문자열</a:t>
            </a:r>
            <a:r>
              <a:rPr dirty="0"/>
              <a:t> “</a:t>
            </a:r>
            <a:r>
              <a:rPr dirty="0" err="1"/>
              <a:t>a:b:c:d”를</a:t>
            </a:r>
            <a:r>
              <a:rPr dirty="0"/>
              <a:t> “</a:t>
            </a:r>
            <a:r>
              <a:rPr dirty="0" err="1" smtClean="0"/>
              <a:t>a%b%c</a:t>
            </a:r>
            <a:r>
              <a:rPr lang="en-US" dirty="0" err="1" smtClean="0"/>
              <a:t>:</a:t>
            </a:r>
            <a:r>
              <a:rPr dirty="0" err="1" smtClean="0"/>
              <a:t>d</a:t>
            </a:r>
            <a:r>
              <a:rPr dirty="0" err="1"/>
              <a:t>”로</a:t>
            </a:r>
            <a:r>
              <a:rPr dirty="0"/>
              <a:t> </a:t>
            </a:r>
            <a:r>
              <a:rPr dirty="0" err="1"/>
              <a:t>바꾸어</a:t>
            </a:r>
            <a:r>
              <a:rPr dirty="0"/>
              <a:t> </a:t>
            </a:r>
            <a:r>
              <a:rPr dirty="0" err="1"/>
              <a:t>출력해보기</a:t>
            </a:r>
            <a:endParaRPr dirty="0"/>
          </a:p>
          <a:p>
            <a:pPr>
              <a:defRPr sz="2000"/>
            </a:pPr>
            <a:r>
              <a:rPr dirty="0" err="1"/>
              <a:t>핸드폰</a:t>
            </a:r>
            <a:r>
              <a:rPr dirty="0"/>
              <a:t> </a:t>
            </a:r>
            <a:r>
              <a:rPr dirty="0" err="1"/>
              <a:t>번호의</a:t>
            </a:r>
            <a:r>
              <a:rPr dirty="0"/>
              <a:t> 뒷 </a:t>
            </a:r>
            <a:r>
              <a:rPr dirty="0" err="1"/>
              <a:t>네자리만</a:t>
            </a:r>
            <a:r>
              <a:rPr dirty="0"/>
              <a:t> </a:t>
            </a:r>
            <a:r>
              <a:rPr dirty="0" err="1"/>
              <a:t>출력해보기</a:t>
            </a:r>
            <a:r>
              <a:rPr dirty="0"/>
              <a:t/>
            </a:r>
            <a:br>
              <a:rPr dirty="0"/>
            </a:br>
            <a:r>
              <a:rPr dirty="0"/>
              <a:t>phone = “010-1234-5678”</a:t>
            </a:r>
          </a:p>
          <a:p>
            <a:endParaRPr dirty="0"/>
          </a:p>
          <a:p>
            <a:pPr marL="0" indent="0" defTabSz="457200">
              <a:lnSpc>
                <a:spcPts val="2900"/>
              </a:lnSpc>
              <a:spcBef>
                <a:spcPts val="0"/>
              </a:spcBef>
              <a:buClrTx/>
              <a:buSzTx/>
              <a:buNone/>
              <a:defRPr sz="102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37060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82" name="3. 제어문 (if, for, while)"/>
          <p:cNvSpPr/>
          <p:nvPr/>
        </p:nvSpPr>
        <p:spPr>
          <a:xfrm>
            <a:off x="674202" y="2794000"/>
            <a:ext cx="10843596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957262">
              <a:defRPr sz="3600" b="1">
                <a:solidFill>
                  <a:srgbClr val="FFFFFF"/>
                </a:solidFill>
              </a:defRPr>
            </a:lvl1pPr>
          </a:lstStyle>
          <a:p>
            <a:r>
              <a:t>3. 제어문 (if, for, while)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0119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85" name="제어문의 종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제어문의 종류</a:t>
            </a:r>
          </a:p>
        </p:txBody>
      </p:sp>
      <p:sp>
        <p:nvSpPr>
          <p:cNvPr id="286" name="파이썬의 제어문에는 if, while, for문이 있다.…"/>
          <p:cNvSpPr txBox="1">
            <a:spLocks noGrp="1"/>
          </p:cNvSpPr>
          <p:nvPr>
            <p:ph type="body" idx="1"/>
          </p:nvPr>
        </p:nvSpPr>
        <p:spPr>
          <a:xfrm>
            <a:off x="315384" y="1352550"/>
            <a:ext cx="11490450" cy="4633220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파이썬의 제어문에는 if, while, for문이 있다. </a:t>
            </a:r>
          </a:p>
          <a:p>
            <a:pPr marL="914400" lvl="1" indent="-457200">
              <a:buChar char="◼"/>
              <a:defRPr sz="2000"/>
            </a:pPr>
            <a:r>
              <a:rPr b="1"/>
              <a:t>if-else</a:t>
            </a:r>
            <a:r>
              <a:t>: ~이면(if) ~을 실행하고, 그렇지 않으면(else) ~을 실행</a:t>
            </a:r>
          </a:p>
          <a:p>
            <a:pPr marL="914400" lvl="1" indent="-457200">
              <a:buChar char="◼"/>
              <a:defRPr sz="2000"/>
            </a:pPr>
            <a:r>
              <a:rPr b="1"/>
              <a:t>for</a:t>
            </a:r>
            <a:r>
              <a:t>: 인덱스를 활용하여 반복문 실행</a:t>
            </a:r>
          </a:p>
          <a:p>
            <a:pPr marL="914400" lvl="1" indent="-457200">
              <a:buChar char="◼"/>
              <a:defRPr sz="2000"/>
            </a:pPr>
            <a:r>
              <a:rPr b="1"/>
              <a:t>while</a:t>
            </a:r>
            <a:r>
              <a:t>: 특정 조건이 만족하는 한 실행되는 반복문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1236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89" name="관계연산자와 if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관계연산자와 if문</a:t>
            </a:r>
          </a:p>
        </p:txBody>
      </p:sp>
      <p:sp>
        <p:nvSpPr>
          <p:cNvPr id="290" name="관계연산자: ==, !=, &lt;. &gt;, &lt;=, &gt;= 등 → True/False 반환…"/>
          <p:cNvSpPr txBox="1">
            <a:spLocks noGrp="1"/>
          </p:cNvSpPr>
          <p:nvPr>
            <p:ph type="body" idx="1"/>
          </p:nvPr>
        </p:nvSpPr>
        <p:spPr>
          <a:xfrm>
            <a:off x="564201" y="1382255"/>
            <a:ext cx="11490449" cy="4633220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관계연산자: ==, !=, &lt;. &gt;, &lt;=, &gt;= 등 → True/False 반환</a:t>
            </a:r>
          </a:p>
          <a:p>
            <a:pPr>
              <a:defRPr sz="2000"/>
            </a:pPr>
            <a:r>
              <a:t>if문의 기본 구조,  *elif = else if</a:t>
            </a:r>
          </a:p>
          <a:p>
            <a:pPr>
              <a:defRPr sz="2000"/>
            </a:pPr>
            <a:r>
              <a:t>들여쓰기 조심</a:t>
            </a:r>
          </a:p>
          <a:p>
            <a:pPr>
              <a:defRPr sz="2000"/>
            </a:pPr>
            <a:r>
              <a:t>If문을 한 줄로 표현하기</a:t>
            </a:r>
          </a:p>
        </p:txBody>
      </p:sp>
      <p:pic>
        <p:nvPicPr>
          <p:cNvPr id="291" name="스크린샷 2022-03-20 오후 12.21.17.png" descr="스크린샷 2022-03-20 오후 12.21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7947" y="3500121"/>
            <a:ext cx="3744797" cy="296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스크린샷 2022-03-20 오후 12.23.13.png" descr="스크린샷 2022-03-20 오후 12.23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3278" y="3900163"/>
            <a:ext cx="4578133" cy="1105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스크린샷 2022-03-20 오후 12.26.07.png" descr="스크린샷 2022-03-20 오후 12.26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42012" y="1382255"/>
            <a:ext cx="2876668" cy="1906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16968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96" name="for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기본 구조 리스트나 튜플, 문자열의 첫번째 원소부터 순차적으로 변수(i)에 대입되어 반복적으로 실행되는 구조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15384" y="1320442"/>
                <a:ext cx="6644712" cy="4717622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dirty="0" err="1"/>
                  <a:t>기본</a:t>
                </a:r>
                <a:r>
                  <a:rPr dirty="0"/>
                  <a:t> </a:t>
                </a:r>
                <a:r>
                  <a:rPr dirty="0" err="1"/>
                  <a:t>구조</a:t>
                </a:r>
                <a:r>
                  <a:rPr dirty="0"/>
                  <a:t/>
                </a:r>
                <a:br>
                  <a:rPr dirty="0"/>
                </a:br>
                <a:r>
                  <a:rPr dirty="0" err="1"/>
                  <a:t>리스트나</a:t>
                </a:r>
                <a:r>
                  <a:rPr dirty="0"/>
                  <a:t> </a:t>
                </a:r>
                <a:r>
                  <a:rPr dirty="0" err="1"/>
                  <a:t>튜플</a:t>
                </a:r>
                <a:r>
                  <a:rPr dirty="0"/>
                  <a:t>, </a:t>
                </a:r>
                <a:r>
                  <a:rPr dirty="0" err="1"/>
                  <a:t>문자열의</a:t>
                </a:r>
                <a:r>
                  <a:rPr dirty="0"/>
                  <a:t> </a:t>
                </a:r>
                <a:r>
                  <a:rPr dirty="0" err="1"/>
                  <a:t>첫번째</a:t>
                </a:r>
                <a:r>
                  <a:rPr dirty="0"/>
                  <a:t> </a:t>
                </a:r>
                <a:r>
                  <a:rPr dirty="0" err="1"/>
                  <a:t>원소부터</a:t>
                </a:r>
                <a:r>
                  <a:rPr dirty="0"/>
                  <a:t> </a:t>
                </a:r>
                <a:r>
                  <a:rPr dirty="0" err="1"/>
                  <a:t>순차적으로</a:t>
                </a:r>
                <a:r>
                  <a:rPr dirty="0"/>
                  <a:t> </a:t>
                </a:r>
                <a:r>
                  <a:rPr dirty="0" err="1"/>
                  <a:t>변수</a:t>
                </a:r>
                <a:r>
                  <a:rPr dirty="0"/>
                  <a:t>(</a:t>
                </a:r>
                <a:r>
                  <a:rPr dirty="0" err="1"/>
                  <a:t>i</a:t>
                </a:r>
                <a:r>
                  <a:rPr dirty="0"/>
                  <a:t>)에 </a:t>
                </a:r>
                <a:r>
                  <a:rPr dirty="0" err="1"/>
                  <a:t>대입되어</a:t>
                </a:r>
                <a:r>
                  <a:rPr dirty="0"/>
                  <a:t> </a:t>
                </a:r>
                <a:r>
                  <a:rPr dirty="0" err="1"/>
                  <a:t>반복적으로</a:t>
                </a:r>
                <a:r>
                  <a:rPr dirty="0"/>
                  <a:t> </a:t>
                </a:r>
                <a:r>
                  <a:rPr dirty="0" err="1"/>
                  <a:t>실행되는</a:t>
                </a:r>
                <a:r>
                  <a:rPr dirty="0"/>
                  <a:t> </a:t>
                </a:r>
                <a:r>
                  <a:rPr dirty="0" err="1"/>
                  <a:t>구조</a:t>
                </a:r>
                <a:endParaRPr dirty="0"/>
              </a:p>
              <a:p>
                <a:pPr>
                  <a:defRPr sz="2000"/>
                </a:pPr>
                <a:r>
                  <a:rPr dirty="0" err="1"/>
                  <a:t>for문과</a:t>
                </a:r>
                <a:r>
                  <a:rPr dirty="0"/>
                  <a:t> </a:t>
                </a:r>
                <a:r>
                  <a:rPr dirty="0" err="1"/>
                  <a:t>함께</a:t>
                </a:r>
                <a:r>
                  <a:rPr dirty="0"/>
                  <a:t> </a:t>
                </a:r>
                <a:r>
                  <a:rPr dirty="0" err="1"/>
                  <a:t>자주</a:t>
                </a:r>
                <a:r>
                  <a:rPr dirty="0"/>
                  <a:t> </a:t>
                </a:r>
                <a:r>
                  <a:rPr dirty="0" err="1"/>
                  <a:t>사용되는</a:t>
                </a:r>
                <a:r>
                  <a:rPr b="1" dirty="0"/>
                  <a:t> range</a:t>
                </a:r>
                <a:r>
                  <a:rPr dirty="0"/>
                  <a:t> </a:t>
                </a:r>
                <a:r>
                  <a:rPr dirty="0" err="1"/>
                  <a:t>함수</a:t>
                </a:r>
                <a:r>
                  <a:rPr dirty="0"/>
                  <a:t/>
                </a:r>
                <a:br>
                  <a:rPr dirty="0"/>
                </a:br>
                <a:r>
                  <a:rPr dirty="0"/>
                  <a:t>range(a, b): a ~ b-1, range(a): 0 ~ a-1</a:t>
                </a:r>
                <a:br>
                  <a:rPr dirty="0"/>
                </a:br>
                <a:r>
                  <a:rPr dirty="0"/>
                  <a:t>range(a, b, c): a ~ b-1까지 </a:t>
                </a:r>
                <a:r>
                  <a:rPr dirty="0" err="1"/>
                  <a:t>c씩</a:t>
                </a:r>
                <a:r>
                  <a:rPr dirty="0"/>
                  <a:t> </a:t>
                </a:r>
                <a:r>
                  <a:rPr dirty="0" err="1"/>
                  <a:t>증가</a:t>
                </a:r>
                <a:r>
                  <a:rPr dirty="0"/>
                  <a:t>*</a:t>
                </a:r>
              </a:p>
              <a:p>
                <a:pPr>
                  <a:defRPr sz="2000"/>
                </a:pPr>
                <a:r>
                  <a:rPr dirty="0" err="1"/>
                  <a:t>for문의</a:t>
                </a:r>
                <a:r>
                  <a:rPr dirty="0"/>
                  <a:t> </a:t>
                </a:r>
                <a:r>
                  <a:rPr dirty="0" err="1"/>
                  <a:t>중첩사용</a:t>
                </a:r>
                <a:r>
                  <a:rPr dirty="0"/>
                  <a:t> </a:t>
                </a:r>
                <a:br>
                  <a:rPr dirty="0"/>
                </a:br>
                <a:r>
                  <a:rPr dirty="0"/>
                  <a:t>end=“ ” : </a:t>
                </a:r>
                <a14:m>
                  <m:oMath xmlns:m="http://schemas.openxmlformats.org/officeDocument/2006/math">
                    <m:r>
                      <a:rPr sz="1650" i="1">
                        <a:solidFill>
                          <a:srgbClr val="366092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dirty="0"/>
                  <a:t>가 </a:t>
                </a:r>
                <a:r>
                  <a:rPr dirty="0" err="1"/>
                  <a:t>변하는</a:t>
                </a:r>
                <a:r>
                  <a:rPr dirty="0"/>
                  <a:t> </a:t>
                </a:r>
                <a:r>
                  <a:rPr dirty="0" err="1"/>
                  <a:t>동안</a:t>
                </a:r>
                <a:r>
                  <a:rPr dirty="0"/>
                  <a:t> 한 </a:t>
                </a:r>
                <a:r>
                  <a:rPr dirty="0" err="1"/>
                  <a:t>라인에</a:t>
                </a:r>
                <a:r>
                  <a:rPr dirty="0"/>
                  <a:t> </a:t>
                </a:r>
                <a:r>
                  <a:rPr dirty="0" err="1"/>
                  <a:t>출력되도록</a:t>
                </a:r>
                <a:r>
                  <a:rPr dirty="0"/>
                  <a:t> </a:t>
                </a:r>
                <a:r>
                  <a:rPr dirty="0" err="1"/>
                  <a:t>해줌</a:t>
                </a:r>
                <a:r>
                  <a:rPr dirty="0"/>
                  <a:t/>
                </a:r>
                <a:br>
                  <a:rPr dirty="0"/>
                </a:br>
                <a:r>
                  <a:rPr dirty="0"/>
                  <a:t>print(‘ ‘): </a:t>
                </a:r>
                <a14:m>
                  <m:oMath xmlns:m="http://schemas.openxmlformats.org/officeDocument/2006/math">
                    <m:r>
                      <a:rPr sz="3150" i="1">
                        <a:solidFill>
                          <a:srgbClr val="36609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가 </a:t>
                </a:r>
                <a:r>
                  <a:rPr dirty="0" err="1"/>
                  <a:t>변할</a:t>
                </a:r>
                <a:r>
                  <a:rPr dirty="0"/>
                  <a:t> </a:t>
                </a:r>
                <a:r>
                  <a:rPr dirty="0" err="1"/>
                  <a:t>때마다</a:t>
                </a:r>
                <a:r>
                  <a:rPr dirty="0"/>
                  <a:t> enter </a:t>
                </a:r>
                <a:r>
                  <a:rPr dirty="0" err="1"/>
                  <a:t>처리</a:t>
                </a:r>
                <a:endParaRPr dirty="0"/>
              </a:p>
            </p:txBody>
          </p:sp>
        </mc:Choice>
        <mc:Fallback xmlns="">
          <p:sp>
            <p:nvSpPr>
              <p:cNvPr id="297" name="기본 구조 리스트나 튜플, 문자열의 첫번째 원소부터 순차적으로 변수(i)에 대입되어 반복적으로 실행되는 구조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15384" y="1320442"/>
                <a:ext cx="6644712" cy="4717622"/>
              </a:xfrm>
              <a:prstGeom prst="rect">
                <a:avLst/>
              </a:prstGeom>
              <a:blipFill>
                <a:blip r:embed="rId2"/>
                <a:stretch>
                  <a:fillRect l="-2294" r="-917" b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8" name="스크린샷 2022-03-20 오후 12.32.21.png" descr="스크린샷 2022-03-20 오후 12.32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4999" y="1654836"/>
            <a:ext cx="2530436" cy="1237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스크린샷 2022-03-20 오후 12.34.21.png" descr="스크린샷 2022-03-20 오후 12.34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74999" y="3187509"/>
            <a:ext cx="4359672" cy="285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9673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02" name="참고: enume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참고: enumerate</a:t>
            </a:r>
          </a:p>
        </p:txBody>
      </p:sp>
      <p:sp>
        <p:nvSpPr>
          <p:cNvPr id="303" name="해당 원소가 몇번째 반복문을 돌고 있는지 알고 싶을 때 유용…"/>
          <p:cNvSpPr txBox="1">
            <a:spLocks noGrp="1"/>
          </p:cNvSpPr>
          <p:nvPr>
            <p:ph type="body" sz="quarter" idx="1"/>
          </p:nvPr>
        </p:nvSpPr>
        <p:spPr>
          <a:xfrm>
            <a:off x="526629" y="1369191"/>
            <a:ext cx="6644711" cy="2197526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해당 원소가 몇번째 반복문을 돌고 있는지 알고 싶을 때 유용</a:t>
            </a:r>
          </a:p>
          <a:p>
            <a:pPr>
              <a:defRPr sz="2000"/>
            </a:pPr>
            <a:r>
              <a:t>Tuple 형태로 반환: </a:t>
            </a:r>
            <a:r>
              <a:rPr b="1" i="1"/>
              <a:t>( index, element )</a:t>
            </a:r>
          </a:p>
          <a:p>
            <a:pPr>
              <a:defRPr sz="2000"/>
            </a:pPr>
            <a:r>
              <a:t>Example</a:t>
            </a:r>
          </a:p>
        </p:txBody>
      </p:sp>
      <p:pic>
        <p:nvPicPr>
          <p:cNvPr id="304" name="스크린샷 2022-03-20 오후 12.59.19.png" descr="스크린샷 2022-03-20 오후 12.59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187" y="3642831"/>
            <a:ext cx="5493821" cy="2233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1236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07" name="While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While문</a:t>
            </a:r>
          </a:p>
        </p:txBody>
      </p:sp>
      <p:sp>
        <p:nvSpPr>
          <p:cNvPr id="308" name="기본구조 while &lt;조건문&gt; : &lt;수행할 문장&gt;…"/>
          <p:cNvSpPr txBox="1">
            <a:spLocks noGrp="1"/>
          </p:cNvSpPr>
          <p:nvPr>
            <p:ph type="body" sz="half" idx="1"/>
          </p:nvPr>
        </p:nvSpPr>
        <p:spPr>
          <a:xfrm>
            <a:off x="315384" y="1320442"/>
            <a:ext cx="5329278" cy="4717622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 err="1"/>
              <a:t>기본구조</a:t>
            </a:r>
            <a:r>
              <a:rPr dirty="0"/>
              <a:t/>
            </a:r>
            <a:br>
              <a:rPr dirty="0"/>
            </a:br>
            <a:r>
              <a:rPr dirty="0"/>
              <a:t>while &lt;</a:t>
            </a:r>
            <a:r>
              <a:rPr dirty="0" err="1"/>
              <a:t>조건문</a:t>
            </a:r>
            <a:r>
              <a:rPr dirty="0"/>
              <a:t>&gt; : &lt;</a:t>
            </a:r>
            <a:r>
              <a:rPr dirty="0" err="1"/>
              <a:t>수행할</a:t>
            </a:r>
            <a:r>
              <a:rPr dirty="0"/>
              <a:t> </a:t>
            </a:r>
            <a:r>
              <a:rPr dirty="0" err="1"/>
              <a:t>문장</a:t>
            </a:r>
            <a:r>
              <a:rPr dirty="0"/>
              <a:t>&gt;</a:t>
            </a:r>
          </a:p>
          <a:p>
            <a:pPr>
              <a:defRPr sz="2000"/>
            </a:pPr>
            <a:r>
              <a:rPr dirty="0" err="1"/>
              <a:t>무한루프와</a:t>
            </a:r>
            <a:r>
              <a:rPr dirty="0"/>
              <a:t> break</a:t>
            </a:r>
            <a:br>
              <a:rPr dirty="0"/>
            </a:br>
            <a:r>
              <a:rPr dirty="0"/>
              <a:t>while True: </a:t>
            </a:r>
            <a:r>
              <a:rPr dirty="0" err="1"/>
              <a:t>무한루프</a:t>
            </a:r>
            <a:r>
              <a:rPr dirty="0"/>
              <a:t/>
            </a:r>
            <a:br>
              <a:rPr dirty="0"/>
            </a:br>
            <a:r>
              <a:rPr dirty="0" err="1"/>
              <a:t>강제로</a:t>
            </a:r>
            <a:r>
              <a:rPr dirty="0"/>
              <a:t> </a:t>
            </a:r>
            <a:r>
              <a:rPr dirty="0" err="1"/>
              <a:t>빠져나오기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</a:t>
            </a:r>
            <a:r>
              <a:rPr b="1" dirty="0"/>
              <a:t>break</a:t>
            </a:r>
            <a:r>
              <a:rPr dirty="0"/>
              <a:t> </a:t>
            </a:r>
            <a:r>
              <a:rPr dirty="0" err="1"/>
              <a:t>사용</a:t>
            </a:r>
            <a:r>
              <a:rPr dirty="0"/>
              <a:t> (</a:t>
            </a:r>
            <a:r>
              <a:rPr dirty="0" err="1"/>
              <a:t>중단</a:t>
            </a:r>
            <a:r>
              <a:rPr dirty="0"/>
              <a:t>)</a:t>
            </a:r>
          </a:p>
          <a:p>
            <a:pPr>
              <a:defRPr sz="2000"/>
            </a:pPr>
            <a:r>
              <a:rPr dirty="0"/>
              <a:t>Continue</a:t>
            </a:r>
            <a:br>
              <a:rPr dirty="0"/>
            </a:br>
            <a:r>
              <a:rPr dirty="0" err="1"/>
              <a:t>반복문을</a:t>
            </a:r>
            <a:r>
              <a:rPr dirty="0"/>
              <a:t> </a:t>
            </a:r>
            <a:r>
              <a:rPr dirty="0" err="1"/>
              <a:t>빠져나오긴</a:t>
            </a:r>
            <a:r>
              <a:rPr dirty="0"/>
              <a:t> </a:t>
            </a:r>
            <a:r>
              <a:rPr dirty="0" err="1"/>
              <a:t>하지만</a:t>
            </a:r>
            <a:r>
              <a:rPr dirty="0"/>
              <a:t> </a:t>
            </a:r>
            <a:r>
              <a:rPr dirty="0" err="1"/>
              <a:t>중단시키지</a:t>
            </a:r>
            <a:r>
              <a:rPr dirty="0"/>
              <a:t> </a:t>
            </a:r>
            <a:r>
              <a:rPr dirty="0" err="1"/>
              <a:t>않고</a:t>
            </a:r>
            <a:r>
              <a:rPr dirty="0"/>
              <a:t>, </a:t>
            </a:r>
            <a:r>
              <a:rPr dirty="0" err="1"/>
              <a:t>다음</a:t>
            </a:r>
            <a:r>
              <a:rPr dirty="0"/>
              <a:t> </a:t>
            </a:r>
            <a:r>
              <a:rPr dirty="0" err="1"/>
              <a:t>반복으로</a:t>
            </a:r>
            <a:r>
              <a:rPr dirty="0"/>
              <a:t> </a:t>
            </a:r>
            <a:r>
              <a:rPr dirty="0" err="1"/>
              <a:t>넘어감</a:t>
            </a:r>
            <a:endParaRPr dirty="0"/>
          </a:p>
        </p:txBody>
      </p:sp>
      <p:pic>
        <p:nvPicPr>
          <p:cNvPr id="309" name="스크린샷 2022-03-20 오후 12.50.42.png" descr="스크린샷 2022-03-20 오후 12.50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597" y="1368921"/>
            <a:ext cx="4036483" cy="1920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스크린샷 2022-03-20 오후 12.54.13.png" descr="스크린샷 2022-03-20 오후 12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0035" y="3549849"/>
            <a:ext cx="5093880" cy="2491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133922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87" name="0. 개발환경 설치"/>
          <p:cNvSpPr/>
          <p:nvPr/>
        </p:nvSpPr>
        <p:spPr>
          <a:xfrm>
            <a:off x="674202" y="2794000"/>
            <a:ext cx="10843596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957262">
              <a:defRPr sz="3600" b="1">
                <a:solidFill>
                  <a:srgbClr val="FFFFFF"/>
                </a:solidFill>
              </a:defRPr>
            </a:lvl1pPr>
          </a:lstStyle>
          <a:p>
            <a:r>
              <a:t>0. 개발환경 설치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6482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13" name="Quiz break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Quiz break…</a:t>
            </a:r>
          </a:p>
        </p:txBody>
      </p:sp>
      <p:sp>
        <p:nvSpPr>
          <p:cNvPr id="314" name="1~1000까지 3의 배수의 합을 while문을 사용해서 구해보기…"/>
          <p:cNvSpPr txBox="1">
            <a:spLocks noGrp="1"/>
          </p:cNvSpPr>
          <p:nvPr>
            <p:ph type="body" idx="1"/>
          </p:nvPr>
        </p:nvSpPr>
        <p:spPr>
          <a:xfrm>
            <a:off x="315384" y="1320442"/>
            <a:ext cx="10800248" cy="47176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dirty="0" smtClean="0"/>
              <a:t>While</a:t>
            </a:r>
            <a:r>
              <a:rPr lang="ko-KR" altLang="en-US" dirty="0" smtClean="0"/>
              <a:t>문을 사용하여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이하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배수의 합 구하기</a:t>
            </a:r>
            <a:endParaRPr lang="en-US" dirty="0" smtClean="0"/>
          </a:p>
          <a:p>
            <a:pPr>
              <a:defRPr sz="2000"/>
            </a:pPr>
            <a:r>
              <a:rPr dirty="0" err="1" smtClean="0"/>
              <a:t>for</a:t>
            </a:r>
            <a:r>
              <a:rPr dirty="0" err="1"/>
              <a:t>문을</a:t>
            </a:r>
            <a:r>
              <a:rPr dirty="0"/>
              <a:t> </a:t>
            </a:r>
            <a:r>
              <a:rPr dirty="0" err="1"/>
              <a:t>사용하여</a:t>
            </a:r>
            <a:r>
              <a:rPr dirty="0"/>
              <a:t> A </a:t>
            </a:r>
            <a:r>
              <a:rPr dirty="0" err="1"/>
              <a:t>학급의</a:t>
            </a:r>
            <a:r>
              <a:rPr dirty="0"/>
              <a:t> </a:t>
            </a:r>
            <a:r>
              <a:rPr dirty="0" err="1"/>
              <a:t>점수</a:t>
            </a:r>
            <a:r>
              <a:rPr dirty="0"/>
              <a:t> </a:t>
            </a:r>
            <a:r>
              <a:rPr dirty="0" err="1"/>
              <a:t>평균을</a:t>
            </a:r>
            <a:r>
              <a:rPr dirty="0"/>
              <a:t> </a:t>
            </a:r>
            <a:r>
              <a:rPr dirty="0" err="1"/>
              <a:t>구해보기</a:t>
            </a:r>
            <a:r>
              <a:rPr dirty="0"/>
              <a:t/>
            </a:r>
            <a:br>
              <a:rPr dirty="0"/>
            </a:br>
            <a:r>
              <a:rPr dirty="0"/>
              <a:t>A = [</a:t>
            </a:r>
            <a:r>
              <a:rPr dirty="0">
                <a:solidFill>
                  <a:srgbClr val="008800"/>
                </a:solidFill>
              </a:rPr>
              <a:t>70</a:t>
            </a:r>
            <a:r>
              <a:rPr dirty="0"/>
              <a:t>, </a:t>
            </a:r>
            <a:r>
              <a:rPr dirty="0">
                <a:solidFill>
                  <a:srgbClr val="008800"/>
                </a:solidFill>
              </a:rPr>
              <a:t>60</a:t>
            </a:r>
            <a:r>
              <a:rPr dirty="0"/>
              <a:t>, </a:t>
            </a:r>
            <a:r>
              <a:rPr dirty="0">
                <a:solidFill>
                  <a:srgbClr val="008800"/>
                </a:solidFill>
              </a:rPr>
              <a:t>55</a:t>
            </a:r>
            <a:r>
              <a:rPr dirty="0"/>
              <a:t>, </a:t>
            </a:r>
            <a:r>
              <a:rPr dirty="0">
                <a:solidFill>
                  <a:srgbClr val="008800"/>
                </a:solidFill>
              </a:rPr>
              <a:t>75</a:t>
            </a:r>
            <a:r>
              <a:rPr dirty="0"/>
              <a:t>, </a:t>
            </a:r>
            <a:r>
              <a:rPr dirty="0">
                <a:solidFill>
                  <a:srgbClr val="008800"/>
                </a:solidFill>
              </a:rPr>
              <a:t>95</a:t>
            </a:r>
            <a:r>
              <a:rPr dirty="0"/>
              <a:t>, </a:t>
            </a:r>
            <a:r>
              <a:rPr dirty="0">
                <a:solidFill>
                  <a:srgbClr val="008800"/>
                </a:solidFill>
              </a:rPr>
              <a:t>90</a:t>
            </a:r>
            <a:r>
              <a:rPr dirty="0"/>
              <a:t>, </a:t>
            </a:r>
            <a:r>
              <a:rPr dirty="0">
                <a:solidFill>
                  <a:srgbClr val="008800"/>
                </a:solidFill>
              </a:rPr>
              <a:t>80</a:t>
            </a:r>
            <a:r>
              <a:rPr dirty="0"/>
              <a:t>, </a:t>
            </a:r>
            <a:r>
              <a:rPr dirty="0">
                <a:solidFill>
                  <a:srgbClr val="008800"/>
                </a:solidFill>
              </a:rPr>
              <a:t>80</a:t>
            </a:r>
            <a:r>
              <a:rPr dirty="0"/>
              <a:t>, </a:t>
            </a:r>
            <a:r>
              <a:rPr dirty="0">
                <a:solidFill>
                  <a:srgbClr val="008800"/>
                </a:solidFill>
              </a:rPr>
              <a:t>85</a:t>
            </a:r>
            <a:r>
              <a:rPr dirty="0"/>
              <a:t>, </a:t>
            </a:r>
            <a:r>
              <a:rPr dirty="0">
                <a:solidFill>
                  <a:srgbClr val="008800"/>
                </a:solidFill>
              </a:rPr>
              <a:t>100</a:t>
            </a:r>
            <a:r>
              <a:rPr dirty="0" smtClean="0"/>
              <a:t>]</a:t>
            </a:r>
            <a:endParaRPr lang="en-US" dirty="0" smtClean="0"/>
          </a:p>
          <a:p>
            <a:pPr>
              <a:defRPr sz="2000"/>
            </a:pPr>
            <a:r>
              <a:rPr dirty="0" err="1" smtClean="0"/>
              <a:t>어떤</a:t>
            </a:r>
            <a:r>
              <a:rPr dirty="0" smtClean="0"/>
              <a:t> </a:t>
            </a:r>
            <a:r>
              <a:rPr dirty="0" err="1"/>
              <a:t>주의</a:t>
            </a:r>
            <a:r>
              <a:rPr dirty="0"/>
              <a:t> </a:t>
            </a:r>
            <a:r>
              <a:rPr dirty="0" err="1"/>
              <a:t>요일별</a:t>
            </a:r>
            <a:r>
              <a:rPr dirty="0"/>
              <a:t> </a:t>
            </a:r>
            <a:r>
              <a:rPr dirty="0" err="1"/>
              <a:t>최고기온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1) 이 </a:t>
            </a:r>
            <a:r>
              <a:rPr dirty="0" err="1"/>
              <a:t>자료를</a:t>
            </a:r>
            <a:r>
              <a:rPr dirty="0"/>
              <a:t> </a:t>
            </a:r>
            <a:r>
              <a:rPr dirty="0" err="1"/>
              <a:t>딕셔너리</a:t>
            </a:r>
            <a:r>
              <a:rPr dirty="0"/>
              <a:t> </a:t>
            </a:r>
            <a:r>
              <a:rPr dirty="0" err="1"/>
              <a:t>자료형으로</a:t>
            </a:r>
            <a:r>
              <a:rPr dirty="0"/>
              <a:t> </a:t>
            </a:r>
            <a:r>
              <a:rPr dirty="0" err="1"/>
              <a:t>저장하고</a:t>
            </a:r>
            <a:r>
              <a:rPr dirty="0"/>
              <a:t>,</a:t>
            </a:r>
            <a:br>
              <a:rPr dirty="0"/>
            </a:br>
            <a:r>
              <a:rPr dirty="0"/>
              <a:t>2) </a:t>
            </a:r>
            <a:r>
              <a:rPr dirty="0" err="1"/>
              <a:t>최고기온이</a:t>
            </a:r>
            <a:r>
              <a:rPr dirty="0"/>
              <a:t> 30도 </a:t>
            </a:r>
            <a:r>
              <a:rPr dirty="0" err="1"/>
              <a:t>이상인</a:t>
            </a:r>
            <a:r>
              <a:rPr dirty="0"/>
              <a:t> </a:t>
            </a:r>
            <a:r>
              <a:rPr b="1" dirty="0" err="1"/>
              <a:t>요일</a:t>
            </a:r>
            <a:r>
              <a:rPr dirty="0" err="1"/>
              <a:t>을</a:t>
            </a:r>
            <a:r>
              <a:rPr dirty="0"/>
              <a:t> </a:t>
            </a:r>
            <a:r>
              <a:rPr dirty="0" err="1"/>
              <a:t>출력하는</a:t>
            </a:r>
            <a:r>
              <a:rPr dirty="0"/>
              <a:t>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짜보기</a:t>
            </a:r>
            <a:endParaRPr dirty="0"/>
          </a:p>
        </p:txBody>
      </p:sp>
      <p:pic>
        <p:nvPicPr>
          <p:cNvPr id="315" name="스크린샷 2022-03-20 오후 10.42.03.png" descr="스크린샷 2022-03-20 오후 10.42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79" y="3557452"/>
            <a:ext cx="50673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20986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18" name="Quiz break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Quiz break…</a:t>
            </a:r>
          </a:p>
        </p:txBody>
      </p:sp>
      <p:pic>
        <p:nvPicPr>
          <p:cNvPr id="319" name="스크린샷 2022-03-20 오후 1.07.03.png" descr="스크린샷 2022-03-20 오후 1.07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288" y="1181362"/>
            <a:ext cx="10115424" cy="5295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8668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22" name="4. 함수"/>
          <p:cNvSpPr/>
          <p:nvPr/>
        </p:nvSpPr>
        <p:spPr>
          <a:xfrm>
            <a:off x="674202" y="2794000"/>
            <a:ext cx="10843596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957262">
              <a:defRPr sz="3600" b="1">
                <a:solidFill>
                  <a:srgbClr val="FFFFFF"/>
                </a:solidFill>
              </a:defRPr>
            </a:lvl1pPr>
          </a:lstStyle>
          <a:p>
            <a:r>
              <a:t>4. 함수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5142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25" name="사용자 정의 함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사용자 정의 함수</a:t>
            </a:r>
          </a:p>
        </p:txBody>
      </p:sp>
      <p:sp>
        <p:nvSpPr>
          <p:cNvPr id="326" name="파이썬의 기본 함수를 이용하거나 다른 사람이 만든 모듈 설치하는 것보다 내가 직접 함수 만드는게 편할 수도 있다!…"/>
          <p:cNvSpPr txBox="1">
            <a:spLocks noGrp="1"/>
          </p:cNvSpPr>
          <p:nvPr>
            <p:ph type="body" sz="half" idx="1"/>
          </p:nvPr>
        </p:nvSpPr>
        <p:spPr>
          <a:xfrm>
            <a:off x="315384" y="1320442"/>
            <a:ext cx="6114944" cy="471762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2627" indent="-452627" defTabSz="905255">
              <a:defRPr sz="1979"/>
            </a:pPr>
            <a:r>
              <a:rPr dirty="0" err="1"/>
              <a:t>파이썬의</a:t>
            </a:r>
            <a:r>
              <a:rPr dirty="0"/>
              <a:t> </a:t>
            </a:r>
            <a:r>
              <a:rPr dirty="0" err="1"/>
              <a:t>기본</a:t>
            </a:r>
            <a:r>
              <a:rPr dirty="0"/>
              <a:t> </a:t>
            </a:r>
            <a:r>
              <a:rPr dirty="0" err="1"/>
              <a:t>함수를</a:t>
            </a:r>
            <a:r>
              <a:rPr dirty="0"/>
              <a:t> </a:t>
            </a:r>
            <a:r>
              <a:rPr dirty="0" err="1"/>
              <a:t>이용하거나</a:t>
            </a:r>
            <a:r>
              <a:rPr dirty="0"/>
              <a:t> </a:t>
            </a:r>
            <a:r>
              <a:rPr dirty="0" err="1"/>
              <a:t>다른</a:t>
            </a:r>
            <a:r>
              <a:rPr dirty="0"/>
              <a:t> </a:t>
            </a:r>
            <a:r>
              <a:rPr dirty="0" err="1"/>
              <a:t>사람이</a:t>
            </a:r>
            <a:r>
              <a:rPr dirty="0"/>
              <a:t> </a:t>
            </a:r>
            <a:r>
              <a:rPr dirty="0" err="1"/>
              <a:t>만든</a:t>
            </a:r>
            <a:r>
              <a:rPr dirty="0"/>
              <a:t> </a:t>
            </a:r>
            <a:r>
              <a:rPr dirty="0" err="1"/>
              <a:t>모듈</a:t>
            </a:r>
            <a:r>
              <a:rPr dirty="0"/>
              <a:t> </a:t>
            </a:r>
            <a:r>
              <a:rPr dirty="0" err="1"/>
              <a:t>설치하는</a:t>
            </a:r>
            <a:r>
              <a:rPr dirty="0"/>
              <a:t> </a:t>
            </a:r>
            <a:r>
              <a:rPr dirty="0" err="1"/>
              <a:t>것보다</a:t>
            </a:r>
            <a:r>
              <a:rPr dirty="0"/>
              <a:t> </a:t>
            </a:r>
            <a:r>
              <a:rPr dirty="0" err="1"/>
              <a:t>내가</a:t>
            </a:r>
            <a:r>
              <a:rPr dirty="0"/>
              <a:t> </a:t>
            </a:r>
            <a:r>
              <a:rPr dirty="0" err="1"/>
              <a:t>직접</a:t>
            </a:r>
            <a:r>
              <a:rPr dirty="0"/>
              <a:t> </a:t>
            </a:r>
            <a:r>
              <a:rPr dirty="0" err="1"/>
              <a:t>함수</a:t>
            </a:r>
            <a:r>
              <a:rPr dirty="0"/>
              <a:t> </a:t>
            </a:r>
            <a:r>
              <a:rPr dirty="0" err="1"/>
              <a:t>만드는게</a:t>
            </a:r>
            <a:r>
              <a:rPr dirty="0"/>
              <a:t> </a:t>
            </a:r>
            <a:r>
              <a:rPr dirty="0" err="1"/>
              <a:t>편할</a:t>
            </a:r>
            <a:r>
              <a:rPr dirty="0"/>
              <a:t> </a:t>
            </a:r>
            <a:r>
              <a:rPr dirty="0" err="1"/>
              <a:t>수도</a:t>
            </a:r>
            <a:r>
              <a:rPr dirty="0"/>
              <a:t> </a:t>
            </a:r>
            <a:r>
              <a:rPr dirty="0" err="1"/>
              <a:t>있다</a:t>
            </a:r>
            <a:r>
              <a:rPr dirty="0"/>
              <a:t>! </a:t>
            </a:r>
          </a:p>
          <a:p>
            <a:pPr marL="452627" indent="-452627" defTabSz="905255">
              <a:defRPr sz="1979"/>
            </a:pPr>
            <a:r>
              <a:rPr dirty="0" err="1"/>
              <a:t>함수를</a:t>
            </a:r>
            <a:r>
              <a:rPr dirty="0"/>
              <a:t> </a:t>
            </a:r>
            <a:r>
              <a:rPr dirty="0" err="1"/>
              <a:t>정의하는</a:t>
            </a:r>
            <a:r>
              <a:rPr dirty="0"/>
              <a:t> </a:t>
            </a:r>
            <a:r>
              <a:rPr dirty="0" err="1"/>
              <a:t>방법</a:t>
            </a:r>
            <a:r>
              <a:rPr dirty="0"/>
              <a:t/>
            </a:r>
            <a:br>
              <a:rPr dirty="0"/>
            </a:br>
            <a:r>
              <a:rPr sz="1782" b="1" dirty="0" err="1"/>
              <a:t>def</a:t>
            </a:r>
            <a:r>
              <a:rPr sz="1782" dirty="0"/>
              <a:t> </a:t>
            </a:r>
            <a:r>
              <a:rPr sz="1782" dirty="0" err="1"/>
              <a:t>함수명</a:t>
            </a:r>
            <a:r>
              <a:rPr sz="1782" dirty="0"/>
              <a:t>(</a:t>
            </a:r>
            <a:r>
              <a:rPr sz="1782" dirty="0" err="1"/>
              <a:t>매개변수</a:t>
            </a:r>
            <a:r>
              <a:rPr sz="1782" dirty="0"/>
              <a:t>) :</a:t>
            </a:r>
            <a:br>
              <a:rPr sz="1782" dirty="0"/>
            </a:br>
            <a:r>
              <a:rPr sz="1782" dirty="0"/>
              <a:t>      …..</a:t>
            </a:r>
            <a:br>
              <a:rPr sz="1782" dirty="0"/>
            </a:br>
            <a:r>
              <a:rPr sz="1782" dirty="0"/>
              <a:t>      </a:t>
            </a:r>
            <a:r>
              <a:rPr sz="1782" b="1" dirty="0"/>
              <a:t>return </a:t>
            </a:r>
            <a:r>
              <a:rPr sz="1782" dirty="0" err="1"/>
              <a:t>결과값</a:t>
            </a:r>
            <a:endParaRPr sz="1782" dirty="0"/>
          </a:p>
          <a:p>
            <a:pPr marL="452627" indent="-452627" defTabSz="905255">
              <a:defRPr sz="1979"/>
            </a:pPr>
            <a:r>
              <a:rPr dirty="0" err="1"/>
              <a:t>입력값</a:t>
            </a:r>
            <a:r>
              <a:rPr dirty="0"/>
              <a:t> </a:t>
            </a:r>
            <a:r>
              <a:rPr dirty="0" err="1"/>
              <a:t>없는</a:t>
            </a:r>
            <a:r>
              <a:rPr dirty="0"/>
              <a:t> </a:t>
            </a:r>
            <a:r>
              <a:rPr dirty="0" err="1"/>
              <a:t>함수</a:t>
            </a:r>
            <a:r>
              <a:rPr dirty="0"/>
              <a:t/>
            </a:r>
            <a:br>
              <a:rPr dirty="0"/>
            </a:br>
            <a:r>
              <a:rPr dirty="0" err="1"/>
              <a:t>리턴값</a:t>
            </a:r>
            <a:r>
              <a:rPr dirty="0"/>
              <a:t> </a:t>
            </a:r>
            <a:r>
              <a:rPr dirty="0" err="1"/>
              <a:t>없는</a:t>
            </a:r>
            <a:r>
              <a:rPr dirty="0"/>
              <a:t> </a:t>
            </a:r>
            <a:r>
              <a:rPr dirty="0" err="1"/>
              <a:t>함수</a:t>
            </a:r>
            <a:r>
              <a:rPr dirty="0"/>
              <a:t/>
            </a:r>
            <a:br>
              <a:rPr dirty="0"/>
            </a:br>
            <a:r>
              <a:rPr dirty="0" err="1"/>
              <a:t>둘다</a:t>
            </a:r>
            <a:r>
              <a:rPr dirty="0"/>
              <a:t> </a:t>
            </a:r>
            <a:r>
              <a:rPr dirty="0" err="1"/>
              <a:t>없는</a:t>
            </a:r>
            <a:r>
              <a:rPr dirty="0"/>
              <a:t> </a:t>
            </a:r>
            <a:r>
              <a:rPr dirty="0" err="1"/>
              <a:t>함수</a:t>
            </a:r>
            <a:endParaRPr dirty="0"/>
          </a:p>
        </p:txBody>
      </p:sp>
      <p:pic>
        <p:nvPicPr>
          <p:cNvPr id="327" name="스크린샷 2022-03-20 오후 1.46.32.png" descr="스크린샷 2022-03-20 오후 1.46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1676" y="1320442"/>
            <a:ext cx="3948500" cy="5202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8110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30" name="사용자 정의 함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사용자 정의 함수</a:t>
            </a:r>
          </a:p>
        </p:txBody>
      </p:sp>
      <p:sp>
        <p:nvSpPr>
          <p:cNvPr id="331" name="입력값이 몇개인지 모를 때에는 어떻게 할까? *매개변수 (*args)로 표현…"/>
          <p:cNvSpPr txBox="1">
            <a:spLocks noGrp="1"/>
          </p:cNvSpPr>
          <p:nvPr>
            <p:ph type="body" sz="half" idx="1"/>
          </p:nvPr>
        </p:nvSpPr>
        <p:spPr>
          <a:xfrm>
            <a:off x="315384" y="1320442"/>
            <a:ext cx="6991024" cy="4717622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 err="1"/>
              <a:t>입력값이</a:t>
            </a:r>
            <a:r>
              <a:rPr dirty="0"/>
              <a:t> </a:t>
            </a:r>
            <a:r>
              <a:rPr dirty="0" err="1"/>
              <a:t>몇개인지</a:t>
            </a:r>
            <a:r>
              <a:rPr dirty="0"/>
              <a:t> </a:t>
            </a:r>
            <a:r>
              <a:rPr dirty="0" err="1"/>
              <a:t>모를</a:t>
            </a:r>
            <a:r>
              <a:rPr dirty="0"/>
              <a:t> </a:t>
            </a:r>
            <a:r>
              <a:rPr dirty="0" err="1"/>
              <a:t>때에는</a:t>
            </a:r>
            <a:r>
              <a:rPr dirty="0"/>
              <a:t> </a:t>
            </a:r>
            <a:r>
              <a:rPr dirty="0" err="1"/>
              <a:t>어떻게</a:t>
            </a:r>
            <a:r>
              <a:rPr dirty="0"/>
              <a:t> </a:t>
            </a:r>
            <a:r>
              <a:rPr dirty="0" err="1"/>
              <a:t>할까</a:t>
            </a:r>
            <a:r>
              <a:rPr dirty="0"/>
              <a:t>?</a:t>
            </a:r>
            <a:br>
              <a:rPr dirty="0"/>
            </a:br>
            <a:r>
              <a:rPr b="1" dirty="0"/>
              <a:t>*</a:t>
            </a:r>
            <a:r>
              <a:rPr b="1" dirty="0" err="1"/>
              <a:t>매개변수</a:t>
            </a:r>
            <a:r>
              <a:rPr b="1" dirty="0"/>
              <a:t> (*</a:t>
            </a:r>
            <a:r>
              <a:rPr b="1" dirty="0" err="1"/>
              <a:t>args</a:t>
            </a:r>
            <a:r>
              <a:rPr b="1" dirty="0"/>
              <a:t>)</a:t>
            </a:r>
            <a:r>
              <a:rPr dirty="0"/>
              <a:t>로 </a:t>
            </a:r>
            <a:r>
              <a:rPr dirty="0" err="1"/>
              <a:t>표현</a:t>
            </a:r>
            <a:endParaRPr dirty="0"/>
          </a:p>
          <a:p>
            <a:pPr>
              <a:defRPr sz="2000"/>
            </a:pPr>
            <a:r>
              <a:rPr dirty="0" err="1"/>
              <a:t>실습해보기</a:t>
            </a:r>
            <a:r>
              <a:rPr dirty="0"/>
              <a:t/>
            </a:r>
            <a:br>
              <a:rPr dirty="0"/>
            </a:br>
            <a:r>
              <a:rPr dirty="0" err="1"/>
              <a:t>입력받은</a:t>
            </a:r>
            <a:r>
              <a:rPr dirty="0"/>
              <a:t> </a:t>
            </a:r>
            <a:r>
              <a:rPr dirty="0" err="1"/>
              <a:t>숫자들을</a:t>
            </a:r>
            <a:r>
              <a:rPr dirty="0"/>
              <a:t> </a:t>
            </a:r>
            <a:r>
              <a:rPr dirty="0" err="1"/>
              <a:t>모두</a:t>
            </a:r>
            <a:r>
              <a:rPr dirty="0"/>
              <a:t> </a:t>
            </a:r>
            <a:r>
              <a:rPr dirty="0" err="1"/>
              <a:t>더하거나</a:t>
            </a:r>
            <a:r>
              <a:rPr dirty="0"/>
              <a:t> </a:t>
            </a:r>
            <a:r>
              <a:rPr dirty="0" err="1"/>
              <a:t>곱하는</a:t>
            </a:r>
            <a:r>
              <a:rPr dirty="0"/>
              <a:t> </a:t>
            </a:r>
            <a:r>
              <a:rPr dirty="0" err="1"/>
              <a:t>함수</a:t>
            </a:r>
            <a:r>
              <a:rPr dirty="0"/>
              <a:t> </a:t>
            </a:r>
            <a:r>
              <a:rPr dirty="0" err="1"/>
              <a:t>정의하기</a:t>
            </a:r>
            <a:r>
              <a:rPr dirty="0"/>
              <a:t> </a:t>
            </a:r>
            <a:endParaRPr b="1" dirty="0"/>
          </a:p>
          <a:p>
            <a:pPr>
              <a:defRPr sz="2000"/>
            </a:pPr>
            <a:r>
              <a:rPr dirty="0" err="1"/>
              <a:t>함수의</a:t>
            </a:r>
            <a:r>
              <a:rPr dirty="0"/>
              <a:t> </a:t>
            </a:r>
            <a:r>
              <a:rPr dirty="0" err="1"/>
              <a:t>리턴</a:t>
            </a:r>
            <a:r>
              <a:rPr dirty="0"/>
              <a:t> </a:t>
            </a:r>
            <a:r>
              <a:rPr dirty="0" err="1"/>
              <a:t>값은</a:t>
            </a:r>
            <a:r>
              <a:rPr dirty="0"/>
              <a:t> </a:t>
            </a:r>
            <a:r>
              <a:rPr dirty="0" err="1"/>
              <a:t>언제나</a:t>
            </a:r>
            <a:r>
              <a:rPr dirty="0"/>
              <a:t> 한 개! </a:t>
            </a:r>
            <a:br>
              <a:rPr dirty="0"/>
            </a:br>
            <a:r>
              <a:rPr dirty="0" err="1"/>
              <a:t>여러</a:t>
            </a:r>
            <a:r>
              <a:rPr dirty="0"/>
              <a:t> </a:t>
            </a:r>
            <a:r>
              <a:rPr dirty="0" err="1"/>
              <a:t>개를</a:t>
            </a:r>
            <a:r>
              <a:rPr dirty="0"/>
              <a:t> </a:t>
            </a:r>
            <a:r>
              <a:rPr dirty="0" err="1"/>
              <a:t>리턴하더라도</a:t>
            </a:r>
            <a:r>
              <a:rPr dirty="0"/>
              <a:t> </a:t>
            </a:r>
            <a:r>
              <a:rPr dirty="0" err="1"/>
              <a:t>하나의</a:t>
            </a:r>
            <a:r>
              <a:rPr dirty="0"/>
              <a:t> </a:t>
            </a:r>
            <a:r>
              <a:rPr dirty="0" err="1"/>
              <a:t>튜플</a:t>
            </a:r>
            <a:r>
              <a:rPr dirty="0"/>
              <a:t> </a:t>
            </a:r>
            <a:r>
              <a:rPr dirty="0" err="1"/>
              <a:t>형태로</a:t>
            </a:r>
            <a:r>
              <a:rPr dirty="0"/>
              <a:t> </a:t>
            </a:r>
            <a:r>
              <a:rPr dirty="0" err="1"/>
              <a:t>반환</a:t>
            </a:r>
            <a:r>
              <a:rPr dirty="0"/>
              <a:t> </a:t>
            </a:r>
            <a:br>
              <a:rPr dirty="0"/>
            </a:br>
            <a:r>
              <a:rPr dirty="0" err="1"/>
              <a:t>리턴을</a:t>
            </a:r>
            <a:r>
              <a:rPr dirty="0"/>
              <a:t> </a:t>
            </a:r>
            <a:r>
              <a:rPr dirty="0" err="1"/>
              <a:t>여러</a:t>
            </a:r>
            <a:r>
              <a:rPr dirty="0"/>
              <a:t> 번 쓴 </a:t>
            </a:r>
            <a:r>
              <a:rPr dirty="0" err="1"/>
              <a:t>경우는</a:t>
            </a:r>
            <a:r>
              <a:rPr dirty="0"/>
              <a:t> </a:t>
            </a:r>
            <a:r>
              <a:rPr dirty="0" err="1"/>
              <a:t>첫번째</a:t>
            </a:r>
            <a:r>
              <a:rPr dirty="0"/>
              <a:t> </a:t>
            </a:r>
            <a:r>
              <a:rPr dirty="0" err="1"/>
              <a:t>리턴만</a:t>
            </a:r>
            <a:r>
              <a:rPr dirty="0"/>
              <a:t> </a:t>
            </a:r>
            <a:r>
              <a:rPr dirty="0" err="1"/>
              <a:t>실행됨</a:t>
            </a:r>
            <a:endParaRPr dirty="0"/>
          </a:p>
        </p:txBody>
      </p:sp>
      <p:pic>
        <p:nvPicPr>
          <p:cNvPr id="332" name="스크린샷 2022-03-20 오후 1.51.21.png" descr="스크린샷 2022-03-20 오후 1.5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1634" y="1320441"/>
            <a:ext cx="3445546" cy="2364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스크린샷 2022-03-20 오후 1.55.07.png" descr="스크린샷 2022-03-20 오후 1.55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2881" y="4675709"/>
            <a:ext cx="3283051" cy="1362355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*실습: 출력 예시 ☞"/>
          <p:cNvSpPr txBox="1"/>
          <p:nvPr/>
        </p:nvSpPr>
        <p:spPr>
          <a:xfrm>
            <a:off x="8011634" y="4342294"/>
            <a:ext cx="1942921" cy="2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>
            <a:spAutoFit/>
          </a:bodyPr>
          <a:lstStyle>
            <a:lvl1pPr>
              <a:defRPr i="1"/>
            </a:lvl1pPr>
          </a:lstStyle>
          <a:p>
            <a:r>
              <a:rPr sz="1600" b="1" i="0" dirty="0"/>
              <a:t>*</a:t>
            </a:r>
            <a:r>
              <a:rPr sz="1600" b="1" i="0" dirty="0" err="1"/>
              <a:t>실습</a:t>
            </a:r>
            <a:r>
              <a:rPr sz="1600" b="1" i="0" dirty="0"/>
              <a:t>: </a:t>
            </a:r>
            <a:r>
              <a:rPr sz="1600" b="1" i="0" dirty="0" err="1"/>
              <a:t>출력</a:t>
            </a:r>
            <a:r>
              <a:rPr sz="1600" b="1" i="0" dirty="0"/>
              <a:t> </a:t>
            </a:r>
            <a:r>
              <a:rPr sz="1600" b="1" i="0" dirty="0" err="1" smtClean="0"/>
              <a:t>예시</a:t>
            </a:r>
            <a:endParaRPr sz="1600" b="1" i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6593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337" name="사용자 정의 함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사용자 정의 함수</a:t>
            </a:r>
          </a:p>
        </p:txBody>
      </p:sp>
      <p:sp>
        <p:nvSpPr>
          <p:cNvPr id="338" name="매개변수에 초깃값 설정하기…"/>
          <p:cNvSpPr txBox="1">
            <a:spLocks noGrp="1"/>
          </p:cNvSpPr>
          <p:nvPr>
            <p:ph type="body" sz="half" idx="1"/>
          </p:nvPr>
        </p:nvSpPr>
        <p:spPr>
          <a:xfrm>
            <a:off x="315384" y="1320442"/>
            <a:ext cx="6679081" cy="4717622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 err="1"/>
              <a:t>매개변수에</a:t>
            </a:r>
            <a:r>
              <a:rPr dirty="0"/>
              <a:t> </a:t>
            </a:r>
            <a:r>
              <a:rPr dirty="0" err="1"/>
              <a:t>초깃값</a:t>
            </a:r>
            <a:r>
              <a:rPr dirty="0"/>
              <a:t> </a:t>
            </a:r>
            <a:r>
              <a:rPr dirty="0" err="1"/>
              <a:t>설정하기</a:t>
            </a:r>
            <a:endParaRPr dirty="0"/>
          </a:p>
          <a:p>
            <a:pPr>
              <a:defRPr sz="2000"/>
            </a:pPr>
            <a:r>
              <a:rPr dirty="0" err="1"/>
              <a:t>함수</a:t>
            </a:r>
            <a:r>
              <a:rPr dirty="0"/>
              <a:t> </a:t>
            </a:r>
            <a:r>
              <a:rPr dirty="0" err="1"/>
              <a:t>안에서</a:t>
            </a:r>
            <a:r>
              <a:rPr dirty="0"/>
              <a:t> </a:t>
            </a:r>
            <a:r>
              <a:rPr dirty="0" err="1"/>
              <a:t>선언한</a:t>
            </a:r>
            <a:r>
              <a:rPr dirty="0"/>
              <a:t> </a:t>
            </a:r>
            <a:r>
              <a:rPr dirty="0" err="1"/>
              <a:t>변수의</a:t>
            </a:r>
            <a:r>
              <a:rPr dirty="0"/>
              <a:t> </a:t>
            </a:r>
            <a:r>
              <a:rPr dirty="0" err="1"/>
              <a:t>효력</a:t>
            </a:r>
            <a:r>
              <a:rPr dirty="0"/>
              <a:t> </a:t>
            </a:r>
            <a:r>
              <a:rPr dirty="0" err="1"/>
              <a:t>범위</a:t>
            </a:r>
            <a:endParaRPr dirty="0"/>
          </a:p>
          <a:p>
            <a:pPr>
              <a:defRPr sz="2000"/>
            </a:pPr>
            <a:r>
              <a:rPr b="1" dirty="0"/>
              <a:t>lambda</a:t>
            </a:r>
            <a:r>
              <a:rPr dirty="0"/>
              <a:t/>
            </a:r>
            <a:br>
              <a:rPr dirty="0"/>
            </a:br>
            <a:r>
              <a:rPr dirty="0" err="1"/>
              <a:t>함수</a:t>
            </a:r>
            <a:r>
              <a:rPr dirty="0"/>
              <a:t> </a:t>
            </a:r>
            <a:r>
              <a:rPr dirty="0" err="1"/>
              <a:t>정의를</a:t>
            </a:r>
            <a:r>
              <a:rPr dirty="0"/>
              <a:t> </a:t>
            </a:r>
            <a:r>
              <a:rPr dirty="0" err="1"/>
              <a:t>간단하게</a:t>
            </a:r>
            <a:r>
              <a:rPr dirty="0"/>
              <a:t> </a:t>
            </a:r>
            <a:r>
              <a:rPr dirty="0" err="1"/>
              <a:t>하고</a:t>
            </a:r>
            <a:r>
              <a:rPr dirty="0"/>
              <a:t> </a:t>
            </a:r>
            <a:r>
              <a:rPr dirty="0" err="1"/>
              <a:t>싶을</a:t>
            </a:r>
            <a:r>
              <a:rPr dirty="0"/>
              <a:t> 때 (한 </a:t>
            </a:r>
            <a:r>
              <a:rPr dirty="0" err="1"/>
              <a:t>줄로</a:t>
            </a:r>
            <a:r>
              <a:rPr dirty="0"/>
              <a:t>) </a:t>
            </a:r>
            <a:r>
              <a:rPr dirty="0" err="1"/>
              <a:t>사용</a:t>
            </a:r>
            <a:endParaRPr dirty="0"/>
          </a:p>
        </p:txBody>
      </p:sp>
      <p:pic>
        <p:nvPicPr>
          <p:cNvPr id="339" name="스크린샷 2022-03-20 오후 1.34.46.png" descr="스크린샷 2022-03-20 오후 1.34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1456" y="1320442"/>
            <a:ext cx="4665260" cy="2908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스크린샷 2022-03-20 오후 1.37.34.png" descr="스크린샷 2022-03-20 오후 1.37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100" y="3527466"/>
            <a:ext cx="4099038" cy="2899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 break..</a:t>
            </a:r>
            <a:endParaRPr lang="ko-KR" altLang="en-US" dirty="0"/>
          </a:p>
        </p:txBody>
      </p:sp>
      <p:sp>
        <p:nvSpPr>
          <p:cNvPr id="5" name="매개변수에 초깃값 설정하기…"/>
          <p:cNvSpPr txBox="1">
            <a:spLocks noGrp="1"/>
          </p:cNvSpPr>
          <p:nvPr>
            <p:ph type="body" sz="half" idx="1"/>
          </p:nvPr>
        </p:nvSpPr>
        <p:spPr>
          <a:xfrm>
            <a:off x="315384" y="1320442"/>
            <a:ext cx="11334424" cy="4717622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dirty="0" smtClean="0"/>
              <a:t>N</a:t>
            </a:r>
            <a:r>
              <a:rPr lang="ko-KR" altLang="en-US" dirty="0" smtClean="0"/>
              <a:t>을 인자로 가지고</a:t>
            </a:r>
            <a:r>
              <a:rPr lang="en-US" altLang="ko-KR" dirty="0" smtClean="0"/>
              <a:t>, N</a:t>
            </a:r>
            <a:r>
              <a:rPr lang="ko-KR" altLang="en-US" dirty="0" smtClean="0"/>
              <a:t>번째 피보나치 수를 반환하는 함수 정의하기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피보나치 수열</a:t>
            </a:r>
            <a:r>
              <a:rPr lang="en-US" altLang="ko-KR" dirty="0" smtClean="0"/>
              <a:t>: 0, 1, 1, 2, 3, 5, 8, ….</a:t>
            </a:r>
            <a:br>
              <a:rPr lang="en-US" altLang="ko-KR" dirty="0" smtClean="0"/>
            </a:br>
            <a:r>
              <a:rPr lang="ko-KR" altLang="en-US" dirty="0" smtClean="0"/>
              <a:t>예</a:t>
            </a:r>
            <a:r>
              <a:rPr lang="en-US" altLang="ko-KR" dirty="0" smtClean="0"/>
              <a:t>) f(10) -&gt; 55</a:t>
            </a:r>
            <a:endParaRPr lang="en-US" dirty="0" smtClean="0"/>
          </a:p>
          <a:p>
            <a:pPr>
              <a:defRPr sz="2000"/>
            </a:pPr>
            <a:r>
              <a:rPr lang="en-US" dirty="0" smtClean="0"/>
              <a:t>N</a:t>
            </a:r>
            <a:r>
              <a:rPr lang="ko-KR" altLang="en-US" dirty="0" smtClean="0"/>
              <a:t>을 인자로 가지고</a:t>
            </a:r>
            <a:r>
              <a:rPr lang="en-US" altLang="ko-KR" dirty="0" smtClean="0"/>
              <a:t>, 1~N</a:t>
            </a:r>
            <a:r>
              <a:rPr lang="ko-KR" altLang="en-US" dirty="0" smtClean="0"/>
              <a:t>까지의 제곱수를 원소로 가지는 리스트를 반환하는 함수 정의하기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sq</a:t>
            </a:r>
            <a:r>
              <a:rPr lang="en-US" altLang="ko-KR" dirty="0" smtClean="0"/>
              <a:t>(23) -&gt; </a:t>
            </a:r>
            <a:r>
              <a:rPr lang="en-US" altLang="ko-KR" dirty="0"/>
              <a:t>[</a:t>
            </a:r>
            <a:r>
              <a:rPr lang="en-US" altLang="ko-KR" dirty="0" smtClean="0"/>
              <a:t>1,4,9,16]</a:t>
            </a:r>
          </a:p>
          <a:p>
            <a:pPr>
              <a:defRPr sz="2000"/>
            </a:pPr>
            <a:r>
              <a:rPr lang="en-US" altLang="ko-KR" dirty="0" smtClean="0"/>
              <a:t>(</a:t>
            </a:r>
            <a:r>
              <a:rPr lang="ko-KR" altLang="en-US" dirty="0" smtClean="0"/>
              <a:t>날씨 예제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딕셔너리를</a:t>
            </a:r>
            <a:r>
              <a:rPr lang="ko-KR" altLang="en-US" dirty="0" smtClean="0"/>
              <a:t> 인자로 가지고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기온이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도 이상인 </a:t>
            </a:r>
            <a:r>
              <a:rPr lang="ko-KR" altLang="en-US" b="1" dirty="0" smtClean="0"/>
              <a:t>요일 리스트 </a:t>
            </a:r>
            <a:r>
              <a:rPr lang="ko-KR" altLang="en-US" dirty="0" smtClean="0"/>
              <a:t>반환하는 함수 정의하기</a:t>
            </a:r>
            <a:endParaRPr lang="en-US" altLang="ko-KR" dirty="0" smtClean="0"/>
          </a:p>
          <a:p>
            <a:pPr>
              <a:defRPr sz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54370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21210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347" name="5. 클래스(class)"/>
          <p:cNvSpPr/>
          <p:nvPr/>
        </p:nvSpPr>
        <p:spPr>
          <a:xfrm>
            <a:off x="674202" y="2794000"/>
            <a:ext cx="10843596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957262">
              <a:defRPr sz="3600" b="1">
                <a:solidFill>
                  <a:srgbClr val="FFFFFF"/>
                </a:solidFill>
              </a:defRPr>
            </a:lvl1pPr>
          </a:lstStyle>
          <a:p>
            <a:r>
              <a:t>5. 클래스(class)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6147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50" name="클래스(clas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클래스(class)</a:t>
            </a:r>
          </a:p>
        </p:txBody>
      </p:sp>
      <p:sp>
        <p:nvSpPr>
          <p:cNvPr id="351" name="클래스란? 복잡한 문제를 다루기 쉽게 만들기 위해 사용 객체의 구조와 행동을 정의하며, 초기화를 통해 제어…"/>
          <p:cNvSpPr txBox="1">
            <a:spLocks noGrp="1"/>
          </p:cNvSpPr>
          <p:nvPr>
            <p:ph type="body" idx="1"/>
          </p:nvPr>
        </p:nvSpPr>
        <p:spPr>
          <a:xfrm>
            <a:off x="315384" y="1320442"/>
            <a:ext cx="11490450" cy="505535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클래스란?</a:t>
            </a:r>
            <a:br/>
            <a:r>
              <a:t>복잡한 문제를 다루기 쉽게 만들기 위해 사용</a:t>
            </a:r>
            <a:br/>
            <a:r>
              <a:t>객체의 구조와 행동을 정의하며, 초기화를 통해 제어 </a:t>
            </a:r>
          </a:p>
          <a:p>
            <a:pPr>
              <a:defRPr sz="2000"/>
            </a:pPr>
            <a:r>
              <a:t>메소드(method): 클래스 내의 함수</a:t>
            </a:r>
            <a:br/>
            <a:r>
              <a:t>파이썬에서 클래스 메소드의 첫번째 파라미터는 관행적으로 </a:t>
            </a:r>
            <a:r>
              <a:rPr b="1"/>
              <a:t>self</a:t>
            </a:r>
            <a:r>
              <a:t>를 사용</a:t>
            </a:r>
          </a:p>
          <a:p>
            <a:pPr>
              <a:defRPr sz="2000"/>
            </a:pPr>
            <a:r>
              <a:t>클래스와 객체</a:t>
            </a:r>
            <a:br/>
            <a:r>
              <a:t>Flight: 클래스, f: 객체</a:t>
            </a:r>
            <a:br/>
            <a:endParaRPr/>
          </a:p>
        </p:txBody>
      </p:sp>
      <p:pic>
        <p:nvPicPr>
          <p:cNvPr id="352" name="스크린샷 2022-03-20 오후 9.48.47.png" descr="스크린샷 2022-03-20 오후 9.48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9292" y="3989877"/>
            <a:ext cx="6993379" cy="2167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7710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55" name="생성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생성자</a:t>
            </a:r>
          </a:p>
        </p:txBody>
      </p:sp>
      <p:sp>
        <p:nvSpPr>
          <p:cNvPr id="356" name="생성자: 객체를 생성할 때 호출되는 함수 (__init__) 클래스가 호출되면 객체의 인자들을 초기화시킴 init 앞뒤에 __ 붙는 의미: 미리 정의하여 둔"/>
          <p:cNvSpPr txBox="1">
            <a:spLocks noGrp="1"/>
          </p:cNvSpPr>
          <p:nvPr>
            <p:ph type="body" idx="1"/>
          </p:nvPr>
        </p:nvSpPr>
        <p:spPr>
          <a:xfrm>
            <a:off x="315384" y="1320442"/>
            <a:ext cx="11490450" cy="505535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 err="1"/>
              <a:t>생성자</a:t>
            </a:r>
            <a:r>
              <a:rPr dirty="0"/>
              <a:t>: </a:t>
            </a:r>
            <a:r>
              <a:rPr dirty="0" err="1"/>
              <a:t>객체를</a:t>
            </a:r>
            <a:r>
              <a:rPr dirty="0"/>
              <a:t> </a:t>
            </a:r>
            <a:r>
              <a:rPr dirty="0" err="1"/>
              <a:t>생성할</a:t>
            </a:r>
            <a:r>
              <a:rPr dirty="0"/>
              <a:t> 때 </a:t>
            </a:r>
            <a:r>
              <a:rPr dirty="0" err="1"/>
              <a:t>호출되는</a:t>
            </a:r>
            <a:r>
              <a:rPr dirty="0"/>
              <a:t> </a:t>
            </a:r>
            <a:r>
              <a:rPr dirty="0" err="1"/>
              <a:t>함수</a:t>
            </a:r>
            <a:r>
              <a:rPr dirty="0"/>
              <a:t> (</a:t>
            </a:r>
            <a:r>
              <a:rPr b="1" dirty="0"/>
              <a:t>__</a:t>
            </a:r>
            <a:r>
              <a:rPr b="1" dirty="0" err="1"/>
              <a:t>init</a:t>
            </a:r>
            <a:r>
              <a:rPr b="1" dirty="0"/>
              <a:t>__</a:t>
            </a:r>
            <a:r>
              <a:rPr dirty="0"/>
              <a:t>)</a:t>
            </a:r>
            <a:br>
              <a:rPr dirty="0"/>
            </a:br>
            <a:r>
              <a:rPr dirty="0" err="1"/>
              <a:t>클래스가</a:t>
            </a:r>
            <a:r>
              <a:rPr dirty="0"/>
              <a:t> </a:t>
            </a:r>
            <a:r>
              <a:rPr dirty="0" err="1"/>
              <a:t>호출되면</a:t>
            </a:r>
            <a:r>
              <a:rPr dirty="0"/>
              <a:t> </a:t>
            </a:r>
            <a:r>
              <a:rPr dirty="0" err="1"/>
              <a:t>객체의</a:t>
            </a:r>
            <a:r>
              <a:rPr dirty="0"/>
              <a:t> </a:t>
            </a:r>
            <a:r>
              <a:rPr dirty="0" err="1"/>
              <a:t>인자들을</a:t>
            </a:r>
            <a:r>
              <a:rPr dirty="0"/>
              <a:t> </a:t>
            </a:r>
            <a:r>
              <a:rPr b="1" dirty="0" err="1"/>
              <a:t>초기화</a:t>
            </a:r>
            <a:r>
              <a:rPr dirty="0" err="1"/>
              <a:t>시킴</a:t>
            </a:r>
            <a:r>
              <a:rPr dirty="0"/>
              <a:t/>
            </a:r>
            <a:br>
              <a:rPr dirty="0"/>
            </a:br>
            <a:r>
              <a:rPr dirty="0" err="1"/>
              <a:t>init</a:t>
            </a:r>
            <a:r>
              <a:rPr dirty="0"/>
              <a:t> </a:t>
            </a:r>
            <a:r>
              <a:rPr dirty="0" err="1"/>
              <a:t>앞뒤에</a:t>
            </a:r>
            <a:r>
              <a:rPr dirty="0"/>
              <a:t> __ </a:t>
            </a:r>
            <a:r>
              <a:rPr dirty="0" err="1"/>
              <a:t>붙는</a:t>
            </a:r>
            <a:r>
              <a:rPr dirty="0"/>
              <a:t> </a:t>
            </a:r>
            <a:r>
              <a:rPr dirty="0" err="1"/>
              <a:t>의미</a:t>
            </a:r>
            <a:r>
              <a:rPr dirty="0"/>
              <a:t>: </a:t>
            </a:r>
            <a:r>
              <a:rPr lang="en-US" dirty="0" smtClean="0"/>
              <a:t>python</a:t>
            </a:r>
            <a:r>
              <a:rPr lang="ko-KR" altLang="en-US" dirty="0" smtClean="0"/>
              <a:t>에서 특별히 정해둔 </a:t>
            </a:r>
            <a:r>
              <a:rPr lang="ko-KR" altLang="en-US" dirty="0" err="1" smtClean="0"/>
              <a:t>메소드</a:t>
            </a:r>
            <a:endParaRPr dirty="0"/>
          </a:p>
        </p:txBody>
      </p:sp>
      <p:pic>
        <p:nvPicPr>
          <p:cNvPr id="357" name="스크린샷 2022-03-20 오후 9.48.47.png" descr="스크린샷 2022-03-20 오후 9.48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016" y="2954141"/>
            <a:ext cx="8483601" cy="262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90"/>
          <p:cNvSpPr txBox="1">
            <a:spLocks noGrp="1"/>
          </p:cNvSpPr>
          <p:nvPr>
            <p:ph type="sldNum" sz="quarter" idx="2"/>
          </p:nvPr>
        </p:nvSpPr>
        <p:spPr>
          <a:xfrm>
            <a:off x="6037262" y="6547644"/>
            <a:ext cx="127001" cy="1651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1100" b="1">
                <a:solidFill>
                  <a:srgbClr val="10253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0" name="object 6"/>
          <p:cNvSpPr txBox="1">
            <a:spLocks noGrp="1"/>
          </p:cNvSpPr>
          <p:nvPr>
            <p:ph type="title"/>
          </p:nvPr>
        </p:nvSpPr>
        <p:spPr>
          <a:xfrm>
            <a:off x="245131" y="120566"/>
            <a:ext cx="11630956" cy="786669"/>
          </a:xfrm>
          <a:prstGeom prst="rect">
            <a:avLst/>
          </a:prstGeom>
          <a:effectLst/>
        </p:spPr>
        <p:txBody>
          <a:bodyPr lIns="0" tIns="0" rIns="0" bIns="0"/>
          <a:lstStyle/>
          <a:p>
            <a:r>
              <a:t>개발환경 설치</a:t>
            </a:r>
          </a:p>
        </p:txBody>
      </p:sp>
      <p:sp>
        <p:nvSpPr>
          <p:cNvPr id="191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328612" y="1286286"/>
            <a:ext cx="11560176" cy="51090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dirty="0" err="1"/>
              <a:t>아나콘다</a:t>
            </a:r>
            <a:r>
              <a:rPr dirty="0"/>
              <a:t> = </a:t>
            </a:r>
            <a:r>
              <a:rPr dirty="0" err="1"/>
              <a:t>파이썬</a:t>
            </a:r>
            <a:r>
              <a:rPr dirty="0"/>
              <a:t> + </a:t>
            </a:r>
            <a:r>
              <a:rPr dirty="0" err="1"/>
              <a:t>오픈</a:t>
            </a:r>
            <a:r>
              <a:rPr dirty="0"/>
              <a:t> </a:t>
            </a:r>
            <a:r>
              <a:rPr dirty="0" err="1"/>
              <a:t>라이브러리</a:t>
            </a:r>
            <a:r>
              <a:rPr dirty="0"/>
              <a:t> + IDE(</a:t>
            </a:r>
            <a:r>
              <a:rPr dirty="0" err="1"/>
              <a:t>주피터</a:t>
            </a:r>
            <a:r>
              <a:rPr dirty="0"/>
              <a:t> </a:t>
            </a:r>
            <a:r>
              <a:rPr dirty="0" err="1"/>
              <a:t>노트북</a:t>
            </a:r>
            <a:r>
              <a:rPr dirty="0"/>
              <a:t>)</a:t>
            </a:r>
          </a:p>
          <a:p>
            <a:pPr>
              <a:spcBef>
                <a:spcPts val="1200"/>
              </a:spcBef>
              <a:defRPr sz="2000"/>
            </a:pPr>
            <a:r>
              <a:rPr dirty="0" err="1"/>
              <a:t>아나콘다</a:t>
            </a:r>
            <a:r>
              <a:rPr dirty="0"/>
              <a:t> </a:t>
            </a:r>
            <a:r>
              <a:rPr dirty="0" err="1"/>
              <a:t>설치</a:t>
            </a:r>
            <a:r>
              <a:rPr dirty="0"/>
              <a:t>: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https://www.anaconda.com/products/individual</a:t>
            </a:r>
          </a:p>
          <a:p>
            <a:pPr marL="914400" lvl="1" indent="-457200">
              <a:spcBef>
                <a:spcPts val="1200"/>
              </a:spcBef>
              <a:buChar char="◼"/>
              <a:defRPr sz="2000"/>
            </a:pPr>
            <a:r>
              <a:rPr dirty="0"/>
              <a:t>OS </a:t>
            </a:r>
            <a:r>
              <a:rPr dirty="0" err="1"/>
              <a:t>따라</a:t>
            </a:r>
            <a:r>
              <a:rPr dirty="0"/>
              <a:t>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다운</a:t>
            </a:r>
            <a:endParaRPr dirty="0"/>
          </a:p>
          <a:p>
            <a:pPr marL="914400" lvl="1" indent="-457200">
              <a:spcBef>
                <a:spcPts val="1200"/>
              </a:spcBef>
              <a:buChar char="◼"/>
              <a:defRPr sz="2000"/>
            </a:pPr>
            <a:r>
              <a:rPr dirty="0" err="1"/>
              <a:t>설치</a:t>
            </a:r>
            <a:r>
              <a:rPr dirty="0"/>
              <a:t> 시 </a:t>
            </a:r>
            <a:r>
              <a:rPr dirty="0" err="1"/>
              <a:t>옵션은</a:t>
            </a:r>
            <a:r>
              <a:rPr dirty="0"/>
              <a:t> recommended </a:t>
            </a:r>
            <a:r>
              <a:rPr dirty="0" err="1"/>
              <a:t>체크</a:t>
            </a:r>
            <a:endParaRPr dirty="0"/>
          </a:p>
          <a:p>
            <a:pPr marL="914400" lvl="1" indent="-457200">
              <a:spcBef>
                <a:spcPts val="1200"/>
              </a:spcBef>
              <a:buChar char="◼"/>
              <a:defRPr sz="2000"/>
            </a:pPr>
            <a:r>
              <a:rPr dirty="0" err="1" smtClean="0"/>
              <a:t>버전</a:t>
            </a:r>
            <a:r>
              <a:rPr dirty="0" smtClean="0"/>
              <a:t> </a:t>
            </a:r>
            <a:r>
              <a:rPr dirty="0" err="1"/>
              <a:t>확인</a:t>
            </a:r>
            <a:r>
              <a:rPr dirty="0"/>
              <a:t>: </a:t>
            </a:r>
            <a:r>
              <a:rPr lang="en-US" dirty="0" err="1" smtClean="0"/>
              <a:t>conda</a:t>
            </a:r>
            <a:r>
              <a:rPr dirty="0" smtClean="0"/>
              <a:t> </a:t>
            </a:r>
            <a:r>
              <a:rPr dirty="0"/>
              <a:t>—</a:t>
            </a:r>
            <a:r>
              <a:rPr dirty="0" smtClean="0"/>
              <a:t>version</a:t>
            </a:r>
            <a:endParaRPr lang="en-US" dirty="0" smtClean="0"/>
          </a:p>
          <a:p>
            <a:pPr marL="914400" lvl="1" indent="-457200">
              <a:spcBef>
                <a:spcPts val="1200"/>
              </a:spcBef>
              <a:buChar char="◼"/>
              <a:defRPr sz="2000"/>
            </a:pPr>
            <a:r>
              <a:rPr lang="ko-KR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업데이트</a:t>
            </a:r>
            <a:r>
              <a:rPr lang="en-US" altLang="ko-KR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  <a:r>
              <a:rPr lang="en-US" altLang="ko-KR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conda</a:t>
            </a:r>
            <a:r>
              <a:rPr lang="en-US" altLang="ko-KR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update -n base </a:t>
            </a:r>
            <a:r>
              <a:rPr lang="en-US" altLang="ko-KR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conda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1200"/>
              </a:spcBef>
              <a:defRPr sz="2000"/>
            </a:pPr>
            <a:r>
              <a:rPr dirty="0" err="1"/>
              <a:t>주피터</a:t>
            </a:r>
            <a:r>
              <a:rPr dirty="0"/>
              <a:t> </a:t>
            </a:r>
            <a:r>
              <a:rPr dirty="0" err="1"/>
              <a:t>노트북</a:t>
            </a:r>
            <a:endParaRPr dirty="0"/>
          </a:p>
          <a:p>
            <a:pPr marL="914400" lvl="1" indent="-457200">
              <a:spcBef>
                <a:spcPts val="1200"/>
              </a:spcBef>
              <a:buChar char="◼"/>
              <a:defRPr sz="2000"/>
            </a:pPr>
            <a:r>
              <a:rPr dirty="0" err="1"/>
              <a:t>아나콘다</a:t>
            </a:r>
            <a:r>
              <a:rPr dirty="0"/>
              <a:t> </a:t>
            </a:r>
            <a:r>
              <a:rPr dirty="0" err="1"/>
              <a:t>프롬프트에서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 </a:t>
            </a:r>
            <a:r>
              <a:rPr dirty="0" err="1"/>
              <a:t>입력</a:t>
            </a:r>
            <a:endParaRPr dirty="0"/>
          </a:p>
          <a:p>
            <a:pPr marL="914400" lvl="1" indent="-457200">
              <a:spcBef>
                <a:spcPts val="1200"/>
              </a:spcBef>
              <a:buChar char="◼"/>
              <a:defRPr sz="2000"/>
            </a:pPr>
            <a:r>
              <a:rPr dirty="0" err="1"/>
              <a:t>주피터</a:t>
            </a:r>
            <a:r>
              <a:rPr dirty="0"/>
              <a:t> </a:t>
            </a:r>
            <a:r>
              <a:rPr dirty="0" err="1"/>
              <a:t>노트북은</a:t>
            </a:r>
            <a:r>
              <a:rPr dirty="0"/>
              <a:t> </a:t>
            </a:r>
            <a:r>
              <a:rPr dirty="0" err="1"/>
              <a:t>프롬프트</a:t>
            </a:r>
            <a:r>
              <a:rPr dirty="0"/>
              <a:t> </a:t>
            </a:r>
            <a:r>
              <a:rPr dirty="0" err="1"/>
              <a:t>창이</a:t>
            </a:r>
            <a:r>
              <a:rPr dirty="0"/>
              <a:t> </a:t>
            </a:r>
            <a:r>
              <a:rPr dirty="0" err="1"/>
              <a:t>열려</a:t>
            </a:r>
            <a:r>
              <a:rPr dirty="0"/>
              <a:t> </a:t>
            </a:r>
            <a:r>
              <a:rPr dirty="0" err="1"/>
              <a:t>있어야</a:t>
            </a:r>
            <a:r>
              <a:rPr dirty="0"/>
              <a:t> </a:t>
            </a:r>
            <a:r>
              <a:rPr dirty="0" err="1"/>
              <a:t>실행됨</a:t>
            </a:r>
            <a:endParaRPr dirty="0"/>
          </a:p>
        </p:txBody>
      </p:sp>
      <p:pic>
        <p:nvPicPr>
          <p:cNvPr id="192" name="스크린샷 2022-03-20 오후 3.09.50.png" descr="스크린샷 2022-03-20 오후 3.09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12631" y="2718872"/>
            <a:ext cx="3449476" cy="2662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9450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60" name="상속(inheritanc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상속(inheritance)</a:t>
            </a:r>
          </a:p>
        </p:txBody>
      </p:sp>
      <p:sp>
        <p:nvSpPr>
          <p:cNvPr id="361" name="부모 클래스의 내용을 자식 클래스가 물려받는 것…"/>
          <p:cNvSpPr txBox="1">
            <a:spLocks noGrp="1"/>
          </p:cNvSpPr>
          <p:nvPr>
            <p:ph type="body" idx="1"/>
          </p:nvPr>
        </p:nvSpPr>
        <p:spPr>
          <a:xfrm>
            <a:off x="598055" y="1547253"/>
            <a:ext cx="6259945" cy="5511115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 err="1"/>
              <a:t>부모</a:t>
            </a:r>
            <a:r>
              <a:rPr dirty="0"/>
              <a:t> </a:t>
            </a:r>
            <a:r>
              <a:rPr dirty="0" err="1"/>
              <a:t>클래스의</a:t>
            </a:r>
            <a:r>
              <a:rPr dirty="0"/>
              <a:t> </a:t>
            </a:r>
            <a:r>
              <a:rPr dirty="0" err="1"/>
              <a:t>내용을</a:t>
            </a:r>
            <a:r>
              <a:rPr dirty="0"/>
              <a:t> </a:t>
            </a:r>
            <a:r>
              <a:rPr dirty="0" err="1"/>
              <a:t>자식</a:t>
            </a:r>
            <a:r>
              <a:rPr dirty="0"/>
              <a:t> </a:t>
            </a:r>
            <a:r>
              <a:rPr dirty="0" err="1"/>
              <a:t>클래스가</a:t>
            </a:r>
            <a:r>
              <a:rPr dirty="0"/>
              <a:t> </a:t>
            </a:r>
            <a:r>
              <a:rPr dirty="0" err="1"/>
              <a:t>물려받는</a:t>
            </a:r>
            <a:r>
              <a:rPr dirty="0"/>
              <a:t> 것</a:t>
            </a:r>
          </a:p>
          <a:p>
            <a:pPr>
              <a:defRPr sz="2000"/>
            </a:pPr>
            <a:r>
              <a:rPr dirty="0" err="1"/>
              <a:t>부모</a:t>
            </a:r>
            <a:r>
              <a:rPr dirty="0"/>
              <a:t> </a:t>
            </a:r>
            <a:r>
              <a:rPr dirty="0" err="1"/>
              <a:t>클래스에서</a:t>
            </a:r>
            <a:r>
              <a:rPr dirty="0"/>
              <a:t> </a:t>
            </a:r>
            <a:r>
              <a:rPr dirty="0" err="1"/>
              <a:t>정의된</a:t>
            </a:r>
            <a:r>
              <a:rPr dirty="0"/>
              <a:t> </a:t>
            </a:r>
            <a:r>
              <a:rPr dirty="0" err="1"/>
              <a:t>속성을</a:t>
            </a:r>
            <a:r>
              <a:rPr dirty="0"/>
              <a:t> </a:t>
            </a:r>
            <a:r>
              <a:rPr dirty="0" err="1"/>
              <a:t>자식</a:t>
            </a:r>
            <a:r>
              <a:rPr dirty="0"/>
              <a:t> </a:t>
            </a:r>
            <a:r>
              <a:rPr dirty="0" err="1"/>
              <a:t>클래스에서</a:t>
            </a:r>
            <a:r>
              <a:rPr dirty="0"/>
              <a:t> </a:t>
            </a:r>
            <a:r>
              <a:rPr dirty="0" err="1"/>
              <a:t>사용</a:t>
            </a:r>
            <a:r>
              <a:rPr dirty="0"/>
              <a:t> </a:t>
            </a:r>
            <a:r>
              <a:rPr dirty="0" err="1"/>
              <a:t>가능</a:t>
            </a:r>
            <a:endParaRPr dirty="0"/>
          </a:p>
          <a:p>
            <a:pPr>
              <a:defRPr sz="2000" b="1"/>
            </a:pPr>
            <a:r>
              <a:rPr dirty="0"/>
              <a:t>Class </a:t>
            </a:r>
            <a:r>
              <a:rPr dirty="0" err="1"/>
              <a:t>자식클래스</a:t>
            </a:r>
            <a:r>
              <a:rPr dirty="0"/>
              <a:t> (</a:t>
            </a:r>
            <a:r>
              <a:rPr dirty="0" err="1"/>
              <a:t>부모클래스</a:t>
            </a:r>
            <a:r>
              <a:rPr dirty="0"/>
              <a:t>): …</a:t>
            </a:r>
          </a:p>
          <a:p>
            <a:pPr>
              <a:defRPr sz="2000"/>
            </a:pPr>
            <a:r>
              <a:rPr dirty="0" err="1"/>
              <a:t>다중</a:t>
            </a:r>
            <a:r>
              <a:rPr dirty="0"/>
              <a:t> </a:t>
            </a:r>
            <a:r>
              <a:rPr dirty="0" err="1"/>
              <a:t>상속도</a:t>
            </a:r>
            <a:r>
              <a:rPr dirty="0"/>
              <a:t> </a:t>
            </a:r>
            <a:r>
              <a:rPr dirty="0" err="1"/>
              <a:t>가능</a:t>
            </a:r>
            <a:r>
              <a:rPr dirty="0"/>
              <a:t> (</a:t>
            </a:r>
            <a:r>
              <a:rPr dirty="0" err="1"/>
              <a:t>부모</a:t>
            </a:r>
            <a:r>
              <a:rPr dirty="0"/>
              <a:t> </a:t>
            </a:r>
            <a:r>
              <a:rPr dirty="0" err="1"/>
              <a:t>클래스가</a:t>
            </a:r>
            <a:r>
              <a:rPr dirty="0"/>
              <a:t> </a:t>
            </a:r>
            <a:r>
              <a:rPr dirty="0" err="1"/>
              <a:t>여러개</a:t>
            </a:r>
            <a:r>
              <a:rPr dirty="0"/>
              <a:t>)</a:t>
            </a:r>
          </a:p>
        </p:txBody>
      </p:sp>
      <p:pic>
        <p:nvPicPr>
          <p:cNvPr id="362" name="스크린샷 2022-03-20 오후 9.55.05.png" descr="스크린샷 2022-03-20 오후 9.55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0092" y="1711081"/>
            <a:ext cx="4292601" cy="336550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부모 클래스 ☞"/>
          <p:cNvSpPr txBox="1"/>
          <p:nvPr/>
        </p:nvSpPr>
        <p:spPr>
          <a:xfrm>
            <a:off x="7369916" y="2047926"/>
            <a:ext cx="1942922" cy="320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>
            <a:spAutoFit/>
          </a:bodyPr>
          <a:lstStyle>
            <a:lvl1pPr>
              <a:defRPr i="1"/>
            </a:lvl1pPr>
          </a:lstStyle>
          <a:p>
            <a:r>
              <a:t>부모 클래스 ☞</a:t>
            </a:r>
          </a:p>
        </p:txBody>
      </p:sp>
      <p:sp>
        <p:nvSpPr>
          <p:cNvPr id="364" name="자식 클래스 ☞"/>
          <p:cNvSpPr txBox="1"/>
          <p:nvPr/>
        </p:nvSpPr>
        <p:spPr>
          <a:xfrm>
            <a:off x="7357216" y="3094868"/>
            <a:ext cx="1942922" cy="320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>
            <a:spAutoFit/>
          </a:bodyPr>
          <a:lstStyle>
            <a:lvl1pPr>
              <a:defRPr i="1"/>
            </a:lvl1pPr>
          </a:lstStyle>
          <a:p>
            <a:r>
              <a:t>자식 클래스 ☞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08931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67" name="클래스 상속 예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클래스 상속 예시</a:t>
            </a:r>
          </a:p>
        </p:txBody>
      </p:sp>
      <p:pic>
        <p:nvPicPr>
          <p:cNvPr id="368" name="스크린샷 2022-03-20 오후 10.24.41.png" descr="스크린샷 2022-03-20 오후 10.2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8199" y="1269206"/>
            <a:ext cx="8891901" cy="4885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1636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371" name="6. 기타 파이썬 관련 정보"/>
          <p:cNvSpPr/>
          <p:nvPr/>
        </p:nvSpPr>
        <p:spPr>
          <a:xfrm>
            <a:off x="674202" y="2794000"/>
            <a:ext cx="10843596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957262">
              <a:defRPr sz="3600" b="1">
                <a:solidFill>
                  <a:srgbClr val="FFFFFF"/>
                </a:solidFill>
              </a:defRPr>
            </a:lvl1pPr>
          </a:lstStyle>
          <a:p>
            <a:r>
              <a:t>6. 기타 파이썬 관련 정보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8110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74" name="pip (python package index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 (python package index)</a:t>
            </a:r>
          </a:p>
        </p:txBody>
      </p:sp>
      <p:sp>
        <p:nvSpPr>
          <p:cNvPr id="375" name="pip는 파이썬의 각종 라이브러리를 설치 및 관리해주는 패키지 매니저…"/>
          <p:cNvSpPr txBox="1">
            <a:spLocks noGrp="1"/>
          </p:cNvSpPr>
          <p:nvPr>
            <p:ph type="body" idx="1"/>
          </p:nvPr>
        </p:nvSpPr>
        <p:spPr>
          <a:xfrm>
            <a:off x="315384" y="1320442"/>
            <a:ext cx="10558777" cy="471762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defRPr sz="2000"/>
            </a:pPr>
            <a:r>
              <a:t>pip는 파이썬의 각종 </a:t>
            </a:r>
            <a:r>
              <a:rPr>
                <a:solidFill>
                  <a:srgbClr val="FF2600"/>
                </a:solidFill>
              </a:rPr>
              <a:t>라이브러리를 설치 및 관리</a:t>
            </a:r>
            <a:r>
              <a:t>해주는 패키지 매니저</a:t>
            </a:r>
          </a:p>
          <a:p>
            <a:pPr>
              <a:defRPr sz="2000"/>
            </a:pPr>
            <a:r>
              <a:t>pip 업그레이드: pip install —upgrade pip</a:t>
            </a:r>
          </a:p>
          <a:p>
            <a:pPr>
              <a:defRPr sz="2000"/>
            </a:pPr>
            <a:r>
              <a:t>pip 패키지 검색: pip search [검색 패키지명]</a:t>
            </a:r>
          </a:p>
          <a:p>
            <a:pPr>
              <a:defRPr sz="2000"/>
            </a:pPr>
            <a:r>
              <a:t>pip 설치 리스트 확인: </a:t>
            </a:r>
            <a:r>
              <a:rPr b="1"/>
              <a:t>pip list</a:t>
            </a:r>
          </a:p>
          <a:p>
            <a:pPr>
              <a:defRPr sz="2000"/>
            </a:pPr>
            <a:r>
              <a:t>패키지 설치/삭제: </a:t>
            </a:r>
            <a:r>
              <a:rPr b="1"/>
              <a:t>pip install [패키지명] / pip uninstall [패키지명]</a:t>
            </a:r>
            <a:br>
              <a:rPr b="1"/>
            </a:br>
            <a:r>
              <a:t>특정 버전 이상의 패키지 설치: </a:t>
            </a:r>
            <a:r>
              <a:rPr b="1"/>
              <a:t>pip install [패키지명]&gt;=버전넘버(예: 2.3.0)</a:t>
            </a:r>
          </a:p>
          <a:p>
            <a:pPr>
              <a:defRPr sz="2000"/>
            </a:pPr>
            <a:r>
              <a:t>파이썬 프로젝트에서는 일반적으로 필요한 라이브러리 리스트를 requirements.txt 파일로 만들어둠.</a:t>
            </a:r>
            <a:br/>
            <a:r>
              <a:rPr b="1"/>
              <a:t>pip install -r requirements.txt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1078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78" name="numpy &amp; pand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numpy &amp; pandas</a:t>
            </a:r>
          </a:p>
        </p:txBody>
      </p:sp>
      <p:sp>
        <p:nvSpPr>
          <p:cNvPr id="379" name="데이터 분석 시 사용하는 대표적인 라이브러리…"/>
          <p:cNvSpPr txBox="1">
            <a:spLocks noGrp="1"/>
          </p:cNvSpPr>
          <p:nvPr>
            <p:ph type="body" idx="1"/>
          </p:nvPr>
        </p:nvSpPr>
        <p:spPr>
          <a:xfrm>
            <a:off x="410854" y="1285569"/>
            <a:ext cx="11630957" cy="5276832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시 </a:t>
            </a:r>
            <a:r>
              <a:rPr dirty="0" err="1"/>
              <a:t>사용하는</a:t>
            </a:r>
            <a:r>
              <a:rPr dirty="0"/>
              <a:t> </a:t>
            </a:r>
            <a:r>
              <a:rPr dirty="0" err="1"/>
              <a:t>대표적인</a:t>
            </a:r>
            <a:r>
              <a:rPr dirty="0"/>
              <a:t> </a:t>
            </a:r>
            <a:r>
              <a:rPr dirty="0" err="1"/>
              <a:t>라이브러리</a:t>
            </a:r>
            <a:endParaRPr dirty="0"/>
          </a:p>
          <a:p>
            <a:pPr marL="914400" lvl="1" indent="-457200">
              <a:buChar char="◼"/>
              <a:defRPr sz="2000"/>
            </a:pPr>
            <a:r>
              <a:rPr lang="en-US" b="1" dirty="0" err="1" smtClean="0"/>
              <a:t>N</a:t>
            </a:r>
            <a:r>
              <a:rPr b="1" dirty="0" err="1" smtClean="0"/>
              <a:t>umpy</a:t>
            </a:r>
            <a:r>
              <a:rPr lang="en-US" dirty="0" smtClean="0"/>
              <a:t>: </a:t>
            </a:r>
            <a:r>
              <a:rPr lang="ko-KR" altLang="en-US" dirty="0" smtClean="0"/>
              <a:t>수치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행렬 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다룰 때 유용</a:t>
            </a:r>
            <a:endParaRPr dirty="0"/>
          </a:p>
          <a:p>
            <a:pPr marL="914400" lvl="1" indent="-457200">
              <a:buChar char="◼"/>
              <a:defRPr sz="2000"/>
            </a:pPr>
            <a:r>
              <a:rPr lang="en-US" b="1" dirty="0" smtClean="0"/>
              <a:t>P</a:t>
            </a:r>
            <a:r>
              <a:rPr b="1" dirty="0" smtClean="0"/>
              <a:t>andas</a:t>
            </a:r>
            <a:r>
              <a:rPr lang="en-US" dirty="0" smtClean="0"/>
              <a:t>: “</a:t>
            </a:r>
            <a:r>
              <a:rPr lang="en-US" dirty="0" err="1" smtClean="0"/>
              <a:t>dataframe</a:t>
            </a:r>
            <a:r>
              <a:rPr lang="en-US" dirty="0" smtClean="0"/>
              <a:t>”, “series” </a:t>
            </a:r>
            <a:r>
              <a:rPr lang="ko-KR" altLang="en-US" dirty="0" smtClean="0"/>
              <a:t>등의 데이터 구조 지원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dataframe</a:t>
            </a:r>
            <a:r>
              <a:rPr lang="en-US" altLang="ko-KR" dirty="0" smtClean="0"/>
              <a:t> = index(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), column(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이루어진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데이터</a:t>
            </a:r>
            <a:endParaRPr lang="en-US" altLang="ko-KR" dirty="0" smtClean="0"/>
          </a:p>
          <a:p>
            <a:pPr marL="914400" lvl="1" indent="-457200">
              <a:buChar char="◼"/>
              <a:defRPr sz="2000"/>
            </a:pPr>
            <a:r>
              <a:rPr lang="en-US" b="1" dirty="0" err="1" smtClean="0"/>
              <a:t>M</a:t>
            </a:r>
            <a:r>
              <a:rPr b="1" dirty="0" err="1" smtClean="0"/>
              <a:t>atplotlib</a:t>
            </a:r>
            <a:r>
              <a:rPr lang="en-US" dirty="0" smtClean="0"/>
              <a:t>: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플롯으로 시각화하는 패키지</a:t>
            </a:r>
            <a:endParaRPr dirty="0"/>
          </a:p>
          <a:p>
            <a:pPr>
              <a:defRPr sz="2000"/>
            </a:pPr>
            <a:r>
              <a:rPr dirty="0" err="1"/>
              <a:t>넘파이</a:t>
            </a:r>
            <a:r>
              <a:rPr dirty="0"/>
              <a:t>, </a:t>
            </a:r>
            <a:r>
              <a:rPr dirty="0" err="1"/>
              <a:t>판다스</a:t>
            </a:r>
            <a:r>
              <a:rPr dirty="0"/>
              <a:t>, </a:t>
            </a:r>
            <a:r>
              <a:rPr dirty="0" err="1"/>
              <a:t>matplotlib</a:t>
            </a:r>
            <a:r>
              <a:rPr dirty="0"/>
              <a:t> </a:t>
            </a:r>
            <a:r>
              <a:rPr dirty="0" err="1"/>
              <a:t>설치</a:t>
            </a:r>
            <a:r>
              <a:rPr dirty="0"/>
              <a:t> </a:t>
            </a:r>
            <a:r>
              <a:rPr dirty="0" err="1"/>
              <a:t>확인하기</a:t>
            </a:r>
            <a:r>
              <a:rPr dirty="0"/>
              <a:t> (</a:t>
            </a:r>
            <a:r>
              <a:rPr dirty="0" err="1" smtClean="0"/>
              <a:t>아나콘다</a:t>
            </a:r>
            <a:r>
              <a:rPr lang="en-US" dirty="0" smtClean="0"/>
              <a:t> </a:t>
            </a:r>
            <a:r>
              <a:rPr lang="ko-KR" altLang="en-US" dirty="0" smtClean="0"/>
              <a:t>설치하면 포함돼 있음</a:t>
            </a:r>
            <a:r>
              <a:rPr dirty="0" smtClean="0"/>
              <a:t>)</a:t>
            </a:r>
            <a:r>
              <a:rPr dirty="0"/>
              <a:t/>
            </a:r>
            <a:br>
              <a:rPr dirty="0"/>
            </a:br>
            <a:r>
              <a:rPr i="1" dirty="0"/>
              <a:t>pip list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49561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82" name="with문, op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with문, open</a:t>
            </a:r>
          </a:p>
        </p:txBody>
      </p:sp>
      <p:sp>
        <p:nvSpPr>
          <p:cNvPr id="383" name="txt 파일 읽고 쓸 때 자주 사용됨…"/>
          <p:cNvSpPr txBox="1">
            <a:spLocks noGrp="1"/>
          </p:cNvSpPr>
          <p:nvPr>
            <p:ph type="body" idx="1"/>
          </p:nvPr>
        </p:nvSpPr>
        <p:spPr>
          <a:xfrm>
            <a:off x="624126" y="1352941"/>
            <a:ext cx="10741793" cy="4676054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txt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읽고</a:t>
            </a:r>
            <a:r>
              <a:rPr dirty="0"/>
              <a:t> 쓸 때 </a:t>
            </a:r>
            <a:r>
              <a:rPr dirty="0" err="1"/>
              <a:t>자주</a:t>
            </a:r>
            <a:r>
              <a:rPr dirty="0"/>
              <a:t> </a:t>
            </a:r>
            <a:r>
              <a:rPr dirty="0" err="1"/>
              <a:t>사용됨</a:t>
            </a:r>
            <a:endParaRPr dirty="0"/>
          </a:p>
          <a:p>
            <a:pPr marL="914400" lvl="1" indent="-457200">
              <a:buChar char="◼"/>
              <a:defRPr sz="2000"/>
            </a:pPr>
            <a:r>
              <a:rPr dirty="0" err="1"/>
              <a:t>파일은</a:t>
            </a:r>
            <a:r>
              <a:rPr dirty="0"/>
              <a:t> open() </a:t>
            </a:r>
            <a:r>
              <a:rPr dirty="0" err="1"/>
              <a:t>함수로</a:t>
            </a:r>
            <a:r>
              <a:rPr dirty="0"/>
              <a:t> </a:t>
            </a:r>
            <a:r>
              <a:rPr dirty="0" err="1"/>
              <a:t>열고</a:t>
            </a:r>
            <a:r>
              <a:rPr dirty="0"/>
              <a:t>, close() </a:t>
            </a:r>
            <a:r>
              <a:rPr dirty="0" err="1"/>
              <a:t>함수로</a:t>
            </a:r>
            <a:r>
              <a:rPr dirty="0"/>
              <a:t> </a:t>
            </a:r>
            <a:r>
              <a:rPr dirty="0" err="1"/>
              <a:t>닫아야</a:t>
            </a:r>
            <a:r>
              <a:rPr dirty="0"/>
              <a:t> </a:t>
            </a:r>
            <a:r>
              <a:rPr dirty="0" err="1"/>
              <a:t>한다</a:t>
            </a:r>
            <a:r>
              <a:rPr dirty="0"/>
              <a:t>.</a:t>
            </a:r>
            <a:br>
              <a:rPr dirty="0"/>
            </a:br>
            <a:r>
              <a:rPr b="1" dirty="0"/>
              <a:t>f = open(‘test.txt’, mode = ‘</a:t>
            </a:r>
            <a:r>
              <a:rPr b="1" dirty="0" err="1"/>
              <a:t>rt</a:t>
            </a:r>
            <a:r>
              <a:rPr b="1" dirty="0"/>
              <a:t>’, encoding=‘utf-8’)</a:t>
            </a:r>
          </a:p>
          <a:p>
            <a:pPr marL="914400" lvl="1" indent="-457200">
              <a:buChar char="◼"/>
              <a:defRPr sz="2000"/>
            </a:pPr>
            <a:r>
              <a:rPr lang="en-US" dirty="0" smtClean="0"/>
              <a:t>w</a:t>
            </a:r>
            <a:r>
              <a:rPr dirty="0" smtClean="0"/>
              <a:t>ith </a:t>
            </a:r>
            <a:r>
              <a:rPr dirty="0" err="1"/>
              <a:t>블록</a:t>
            </a:r>
            <a:r>
              <a:rPr dirty="0"/>
              <a:t> </a:t>
            </a:r>
            <a:r>
              <a:rPr dirty="0" err="1"/>
              <a:t>사용하면</a:t>
            </a:r>
            <a:r>
              <a:rPr dirty="0"/>
              <a:t> close()를 </a:t>
            </a:r>
            <a:r>
              <a:rPr dirty="0" err="1"/>
              <a:t>호출하지</a:t>
            </a:r>
            <a:r>
              <a:rPr dirty="0"/>
              <a:t> </a:t>
            </a:r>
            <a:r>
              <a:rPr dirty="0" err="1"/>
              <a:t>않아도</a:t>
            </a:r>
            <a:r>
              <a:rPr dirty="0"/>
              <a:t> </a:t>
            </a:r>
            <a:r>
              <a:rPr dirty="0" err="1"/>
              <a:t>파일을</a:t>
            </a:r>
            <a:r>
              <a:rPr dirty="0"/>
              <a:t> </a:t>
            </a:r>
            <a:r>
              <a:rPr dirty="0" err="1"/>
              <a:t>닫는</a:t>
            </a:r>
            <a:r>
              <a:rPr dirty="0"/>
              <a:t> </a:t>
            </a:r>
            <a:r>
              <a:rPr dirty="0" err="1"/>
              <a:t>효과</a:t>
            </a:r>
            <a:r>
              <a:rPr dirty="0"/>
              <a:t> </a:t>
            </a:r>
            <a:r>
              <a:rPr dirty="0" err="1"/>
              <a:t>있음</a:t>
            </a:r>
            <a:r>
              <a:rPr dirty="0"/>
              <a:t/>
            </a:r>
            <a:br>
              <a:rPr dirty="0"/>
            </a:br>
            <a:r>
              <a:rPr dirty="0"/>
              <a:t>with open(‘test.txt’, mode=‘</a:t>
            </a:r>
            <a:r>
              <a:rPr dirty="0" err="1"/>
              <a:t>wt</a:t>
            </a:r>
            <a:r>
              <a:rPr dirty="0"/>
              <a:t>’, encoding=‘utf-8’) </a:t>
            </a:r>
            <a:r>
              <a:rPr b="1" dirty="0"/>
              <a:t>as</a:t>
            </a:r>
            <a:r>
              <a:rPr dirty="0"/>
              <a:t> f:</a:t>
            </a:r>
            <a:br>
              <a:rPr dirty="0"/>
            </a:br>
            <a:r>
              <a:rPr dirty="0"/>
              <a:t>      </a:t>
            </a:r>
            <a:r>
              <a:rPr dirty="0" err="1"/>
              <a:t>f.write</a:t>
            </a:r>
            <a:r>
              <a:rPr dirty="0"/>
              <a:t>(‘</a:t>
            </a:r>
            <a:r>
              <a:rPr dirty="0" err="1"/>
              <a:t>파이썬으로</a:t>
            </a:r>
            <a:r>
              <a:rPr dirty="0"/>
              <a:t> </a:t>
            </a:r>
            <a:r>
              <a:rPr dirty="0" err="1"/>
              <a:t>파일을</a:t>
            </a:r>
            <a:r>
              <a:rPr dirty="0"/>
              <a:t> </a:t>
            </a:r>
            <a:r>
              <a:rPr dirty="0" err="1"/>
              <a:t>작성하고</a:t>
            </a:r>
            <a:r>
              <a:rPr dirty="0"/>
              <a:t> </a:t>
            </a:r>
            <a:r>
              <a:rPr dirty="0" err="1"/>
              <a:t>있습니다</a:t>
            </a:r>
            <a:r>
              <a:rPr dirty="0"/>
              <a:t>.’)</a:t>
            </a:r>
            <a:br>
              <a:rPr dirty="0"/>
            </a:br>
            <a:r>
              <a:rPr dirty="0"/>
              <a:t>      </a:t>
            </a:r>
            <a:r>
              <a:rPr dirty="0" err="1"/>
              <a:t>f.write</a:t>
            </a:r>
            <a:r>
              <a:rPr dirty="0"/>
              <a:t>(‘…’)</a:t>
            </a:r>
            <a:br>
              <a:rPr dirty="0"/>
            </a:br>
            <a:r>
              <a:rPr dirty="0" err="1"/>
              <a:t>dosomething</a:t>
            </a:r>
            <a:r>
              <a:rPr dirty="0"/>
              <a:t>()…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250678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86" name="가상환경 (venv, cond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가상환경 (venv, conda)</a:t>
            </a:r>
          </a:p>
        </p:txBody>
      </p:sp>
      <p:sp>
        <p:nvSpPr>
          <p:cNvPr id="387" name="가상환경이란? 파이썬에서는 라이브러리 당 하나의 버전만 설치 가능 여러 프로젝트를 진행하는 경우에는 작업을 바꿀 때마다 다른 버전의 라이브러리를 설치해야하기 때문에 충돌 위험 있음 → 프로젝트마다 가상환경을 만들어 작업하는 것이 좋음…"/>
          <p:cNvSpPr txBox="1">
            <a:spLocks noGrp="1"/>
          </p:cNvSpPr>
          <p:nvPr>
            <p:ph type="body" idx="1"/>
          </p:nvPr>
        </p:nvSpPr>
        <p:spPr>
          <a:xfrm>
            <a:off x="445717" y="1297417"/>
            <a:ext cx="10666538" cy="52768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dirty="0" err="1"/>
              <a:t>가상환경이란</a:t>
            </a:r>
            <a:r>
              <a:rPr dirty="0"/>
              <a:t>?</a:t>
            </a:r>
            <a:br>
              <a:rPr dirty="0"/>
            </a:br>
            <a:r>
              <a:rPr dirty="0" err="1"/>
              <a:t>파이썬에서는</a:t>
            </a:r>
            <a:r>
              <a:rPr dirty="0"/>
              <a:t> </a:t>
            </a:r>
            <a:r>
              <a:rPr dirty="0" err="1"/>
              <a:t>라이브러리</a:t>
            </a:r>
            <a:r>
              <a:rPr dirty="0"/>
              <a:t> 당 </a:t>
            </a:r>
            <a:r>
              <a:rPr dirty="0" err="1">
                <a:solidFill>
                  <a:srgbClr val="FF2600"/>
                </a:solidFill>
              </a:rPr>
              <a:t>하나의</a:t>
            </a:r>
            <a:r>
              <a:rPr dirty="0">
                <a:solidFill>
                  <a:srgbClr val="FF2600"/>
                </a:solidFill>
              </a:rPr>
              <a:t> </a:t>
            </a:r>
            <a:r>
              <a:rPr dirty="0" err="1">
                <a:solidFill>
                  <a:srgbClr val="FF2600"/>
                </a:solidFill>
              </a:rPr>
              <a:t>버전</a:t>
            </a:r>
            <a:r>
              <a:rPr dirty="0" err="1"/>
              <a:t>만</a:t>
            </a:r>
            <a:r>
              <a:rPr dirty="0"/>
              <a:t> </a:t>
            </a:r>
            <a:r>
              <a:rPr dirty="0" err="1"/>
              <a:t>설치</a:t>
            </a:r>
            <a:r>
              <a:rPr dirty="0"/>
              <a:t> </a:t>
            </a:r>
            <a:r>
              <a:rPr dirty="0" err="1"/>
              <a:t>가능</a:t>
            </a:r>
            <a:r>
              <a:rPr dirty="0"/>
              <a:t/>
            </a:r>
            <a:br>
              <a:rPr dirty="0"/>
            </a:br>
            <a:r>
              <a:rPr dirty="0" err="1"/>
              <a:t>여러</a:t>
            </a:r>
            <a:r>
              <a:rPr dirty="0"/>
              <a:t> </a:t>
            </a:r>
            <a:r>
              <a:rPr dirty="0" err="1"/>
              <a:t>프로젝트를</a:t>
            </a:r>
            <a:r>
              <a:rPr dirty="0"/>
              <a:t> </a:t>
            </a:r>
            <a:r>
              <a:rPr dirty="0" err="1"/>
              <a:t>진행하는</a:t>
            </a:r>
            <a:r>
              <a:rPr dirty="0"/>
              <a:t> </a:t>
            </a:r>
            <a:r>
              <a:rPr dirty="0" err="1"/>
              <a:t>경우에는</a:t>
            </a:r>
            <a:r>
              <a:rPr dirty="0"/>
              <a:t> </a:t>
            </a:r>
            <a:r>
              <a:rPr dirty="0" err="1"/>
              <a:t>작업을</a:t>
            </a:r>
            <a:r>
              <a:rPr dirty="0"/>
              <a:t> </a:t>
            </a:r>
            <a:r>
              <a:rPr dirty="0" err="1"/>
              <a:t>바꿀</a:t>
            </a:r>
            <a:r>
              <a:rPr dirty="0"/>
              <a:t> </a:t>
            </a:r>
            <a:r>
              <a:rPr dirty="0" err="1"/>
              <a:t>때마다</a:t>
            </a:r>
            <a:r>
              <a:rPr dirty="0"/>
              <a:t> </a:t>
            </a:r>
            <a:r>
              <a:rPr dirty="0" err="1"/>
              <a:t>다른</a:t>
            </a:r>
            <a:r>
              <a:rPr dirty="0"/>
              <a:t> </a:t>
            </a:r>
            <a:r>
              <a:rPr dirty="0" err="1"/>
              <a:t>버전의</a:t>
            </a:r>
            <a:r>
              <a:rPr dirty="0"/>
              <a:t> </a:t>
            </a:r>
            <a:r>
              <a:rPr dirty="0" err="1"/>
              <a:t>라이브러리를</a:t>
            </a:r>
            <a:r>
              <a:rPr dirty="0"/>
              <a:t> </a:t>
            </a:r>
            <a:r>
              <a:rPr dirty="0" err="1"/>
              <a:t>설치해야하기</a:t>
            </a:r>
            <a:r>
              <a:rPr dirty="0"/>
              <a:t> </a:t>
            </a:r>
            <a:r>
              <a:rPr dirty="0" err="1"/>
              <a:t>때문에</a:t>
            </a:r>
            <a:r>
              <a:rPr dirty="0"/>
              <a:t> </a:t>
            </a:r>
            <a:r>
              <a:rPr dirty="0" err="1">
                <a:solidFill>
                  <a:srgbClr val="FF2600"/>
                </a:solidFill>
              </a:rPr>
              <a:t>충돌</a:t>
            </a:r>
            <a:r>
              <a:rPr dirty="0">
                <a:solidFill>
                  <a:srgbClr val="FF2600"/>
                </a:solidFill>
              </a:rPr>
              <a:t> </a:t>
            </a:r>
            <a:r>
              <a:rPr dirty="0" err="1">
                <a:solidFill>
                  <a:srgbClr val="FF2600"/>
                </a:solidFill>
              </a:rPr>
              <a:t>위험</a:t>
            </a:r>
            <a:r>
              <a:rPr dirty="0"/>
              <a:t> </a:t>
            </a:r>
            <a:r>
              <a:rPr dirty="0" err="1"/>
              <a:t>있음</a:t>
            </a:r>
            <a:r>
              <a:rPr dirty="0"/>
              <a:t> → </a:t>
            </a:r>
            <a:r>
              <a:rPr lang="ko-KR" altLang="en-US" dirty="0" smtClean="0"/>
              <a:t>독립적인 작업환경을 위해 가상환경 필요</a:t>
            </a:r>
            <a:endParaRPr dirty="0"/>
          </a:p>
          <a:p>
            <a:pPr>
              <a:defRPr sz="2000"/>
            </a:pPr>
            <a:r>
              <a:rPr dirty="0" err="1"/>
              <a:t>가상환경의</a:t>
            </a:r>
            <a:r>
              <a:rPr dirty="0"/>
              <a:t> </a:t>
            </a:r>
            <a:r>
              <a:rPr dirty="0" err="1"/>
              <a:t>대표적인</a:t>
            </a:r>
            <a:r>
              <a:rPr dirty="0"/>
              <a:t> </a:t>
            </a:r>
            <a:r>
              <a:rPr dirty="0" err="1"/>
              <a:t>모듈</a:t>
            </a:r>
            <a:endParaRPr dirty="0"/>
          </a:p>
          <a:p>
            <a:pPr marL="914400" lvl="1" indent="-457200">
              <a:buChar char="◼"/>
              <a:defRPr sz="2000"/>
            </a:pPr>
            <a:r>
              <a:rPr dirty="0" err="1"/>
              <a:t>venv</a:t>
            </a:r>
            <a:r>
              <a:rPr dirty="0"/>
              <a:t>: </a:t>
            </a:r>
            <a:r>
              <a:rPr dirty="0" err="1"/>
              <a:t>파이썬</a:t>
            </a:r>
            <a:r>
              <a:rPr dirty="0"/>
              <a:t> 3.3버전 </a:t>
            </a:r>
            <a:r>
              <a:rPr dirty="0" err="1"/>
              <a:t>이후로</a:t>
            </a:r>
            <a:r>
              <a:rPr dirty="0"/>
              <a:t> </a:t>
            </a:r>
            <a:r>
              <a:rPr dirty="0" err="1"/>
              <a:t>기본</a:t>
            </a:r>
            <a:r>
              <a:rPr dirty="0"/>
              <a:t> </a:t>
            </a:r>
            <a:r>
              <a:rPr dirty="0" err="1"/>
              <a:t>모듈에</a:t>
            </a:r>
            <a:r>
              <a:rPr dirty="0"/>
              <a:t> </a:t>
            </a:r>
            <a:r>
              <a:rPr dirty="0" err="1"/>
              <a:t>포함됨</a:t>
            </a:r>
            <a:endParaRPr dirty="0"/>
          </a:p>
          <a:p>
            <a:pPr marL="914400" lvl="1" indent="-457200">
              <a:buChar char="◼"/>
              <a:defRPr sz="2000"/>
            </a:pPr>
            <a:r>
              <a:rPr dirty="0" err="1"/>
              <a:t>conda</a:t>
            </a:r>
            <a:r>
              <a:rPr dirty="0"/>
              <a:t>: </a:t>
            </a:r>
            <a:r>
              <a:rPr dirty="0" err="1"/>
              <a:t>아나콘다</a:t>
            </a:r>
            <a:r>
              <a:rPr dirty="0"/>
              <a:t> </a:t>
            </a:r>
            <a:r>
              <a:rPr dirty="0" err="1"/>
              <a:t>설치했을</a:t>
            </a:r>
            <a:r>
              <a:rPr dirty="0"/>
              <a:t> 때 </a:t>
            </a:r>
            <a:r>
              <a:rPr dirty="0" err="1"/>
              <a:t>사용</a:t>
            </a:r>
            <a:r>
              <a:rPr dirty="0"/>
              <a:t> </a:t>
            </a:r>
            <a:br>
              <a:rPr dirty="0"/>
            </a:br>
            <a:r>
              <a:rPr lang="ko-KR" altLang="en-US" dirty="0" smtClean="0"/>
              <a:t>가상환경 생성</a:t>
            </a:r>
            <a:r>
              <a:rPr lang="en-US" altLang="ko-KR" dirty="0" smtClean="0"/>
              <a:t>: </a:t>
            </a:r>
            <a:r>
              <a:rPr dirty="0" err="1" smtClean="0"/>
              <a:t>conda</a:t>
            </a:r>
            <a:r>
              <a:rPr dirty="0" smtClean="0"/>
              <a:t> </a:t>
            </a:r>
            <a:r>
              <a:rPr dirty="0"/>
              <a:t>create </a:t>
            </a:r>
            <a:r>
              <a:rPr lang="en-US" altLang="ko-KR" dirty="0" smtClean="0"/>
              <a:t>–</a:t>
            </a:r>
            <a:r>
              <a:rPr dirty="0" smtClean="0"/>
              <a:t>n </a:t>
            </a:r>
            <a:r>
              <a:rPr dirty="0"/>
              <a:t>[</a:t>
            </a:r>
            <a:r>
              <a:rPr dirty="0" err="1"/>
              <a:t>가상환경</a:t>
            </a:r>
            <a:r>
              <a:rPr dirty="0"/>
              <a:t> </a:t>
            </a:r>
            <a:r>
              <a:rPr dirty="0" err="1"/>
              <a:t>이름</a:t>
            </a:r>
            <a:r>
              <a:rPr dirty="0"/>
              <a:t>]</a:t>
            </a:r>
            <a:br>
              <a:rPr dirty="0"/>
            </a:br>
            <a:r>
              <a:rPr lang="ko-KR" altLang="en-US" dirty="0" smtClean="0"/>
              <a:t>활성화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비활성화</a:t>
            </a:r>
            <a:r>
              <a:rPr lang="en-US" altLang="ko-KR" dirty="0" smtClean="0"/>
              <a:t>: </a:t>
            </a:r>
            <a:r>
              <a:rPr dirty="0" smtClean="0"/>
              <a:t>source </a:t>
            </a:r>
            <a:r>
              <a:rPr dirty="0"/>
              <a:t>activate [</a:t>
            </a:r>
            <a:r>
              <a:rPr dirty="0" err="1"/>
              <a:t>가상환경</a:t>
            </a:r>
            <a:r>
              <a:rPr dirty="0"/>
              <a:t> </a:t>
            </a:r>
            <a:r>
              <a:rPr dirty="0" err="1"/>
              <a:t>이름</a:t>
            </a:r>
            <a:r>
              <a:rPr dirty="0"/>
              <a:t>] / source </a:t>
            </a:r>
            <a:r>
              <a:rPr dirty="0" smtClean="0"/>
              <a:t>deactivate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ko-KR" altLang="en-US" dirty="0" smtClean="0"/>
              <a:t>가상환경 제거</a:t>
            </a:r>
            <a:r>
              <a:rPr lang="en-US" altLang="ko-KR" dirty="0" smtClean="0"/>
              <a:t>: </a:t>
            </a:r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 err="1" smtClean="0"/>
              <a:t>env</a:t>
            </a:r>
            <a:r>
              <a:rPr lang="en-US" dirty="0" smtClean="0"/>
              <a:t> remove </a:t>
            </a:r>
            <a:r>
              <a:rPr lang="en-US" altLang="ko-KR" dirty="0"/>
              <a:t>-n [</a:t>
            </a:r>
            <a:r>
              <a:rPr lang="ko-KR" altLang="en-US" dirty="0"/>
              <a:t>가상환경 이름</a:t>
            </a:r>
            <a:r>
              <a:rPr lang="en-US" altLang="ko-KR" dirty="0" smtClean="0"/>
              <a:t>]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86137" r="28307"/>
          <a:stretch/>
        </p:blipFill>
        <p:spPr>
          <a:xfrm>
            <a:off x="7453190" y="4646272"/>
            <a:ext cx="3755781" cy="68927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 190"/>
          <p:cNvSpPr txBox="1">
            <a:spLocks noGrp="1"/>
          </p:cNvSpPr>
          <p:nvPr>
            <p:ph type="sldNum" sz="quarter" idx="2"/>
          </p:nvPr>
        </p:nvSpPr>
        <p:spPr>
          <a:xfrm>
            <a:off x="6016718" y="6547644"/>
            <a:ext cx="168090" cy="1651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1100" b="1">
                <a:solidFill>
                  <a:srgbClr val="10253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90" name="제목 3"/>
          <p:cNvSpPr txBox="1">
            <a:spLocks noGrp="1"/>
          </p:cNvSpPr>
          <p:nvPr>
            <p:ph type="title"/>
          </p:nvPr>
        </p:nvSpPr>
        <p:spPr>
          <a:xfrm>
            <a:off x="245131" y="120566"/>
            <a:ext cx="11630956" cy="786669"/>
          </a:xfrm>
          <a:prstGeom prst="rect">
            <a:avLst/>
          </a:prstGeom>
        </p:spPr>
        <p:txBody>
          <a:bodyPr/>
          <a:lstStyle/>
          <a:p>
            <a:r>
              <a:t>Reference</a:t>
            </a:r>
          </a:p>
        </p:txBody>
      </p:sp>
      <p:sp>
        <p:nvSpPr>
          <p:cNvPr id="391" name="텍스트 개체 틀 4"/>
          <p:cNvSpPr txBox="1">
            <a:spLocks noGrp="1"/>
          </p:cNvSpPr>
          <p:nvPr>
            <p:ph type="body" idx="1"/>
          </p:nvPr>
        </p:nvSpPr>
        <p:spPr>
          <a:xfrm>
            <a:off x="317511" y="1124744"/>
            <a:ext cx="11558400" cy="460851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defRPr sz="2000"/>
            </a:pPr>
            <a:r>
              <a:rPr dirty="0"/>
              <a:t>Data Science from Scratch</a:t>
            </a:r>
          </a:p>
          <a:p>
            <a:pPr>
              <a:spcBef>
                <a:spcPts val="1200"/>
              </a:spcBef>
              <a:defRPr sz="2000"/>
            </a:pPr>
            <a:r>
              <a:rPr dirty="0" smtClean="0"/>
              <a:t>Foundations </a:t>
            </a:r>
            <a:r>
              <a:rPr dirty="0"/>
              <a:t>for Analytics with Python, Clinton </a:t>
            </a:r>
            <a:r>
              <a:rPr dirty="0" err="1"/>
              <a:t>Brownley</a:t>
            </a:r>
            <a:r>
              <a:rPr dirty="0"/>
              <a:t> (</a:t>
            </a:r>
            <a:r>
              <a:rPr dirty="0" err="1"/>
              <a:t>파이썬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</a:t>
            </a:r>
            <a:r>
              <a:rPr dirty="0" err="1"/>
              <a:t>입문</a:t>
            </a:r>
            <a:r>
              <a:rPr dirty="0"/>
              <a:t>, </a:t>
            </a:r>
            <a:r>
              <a:rPr dirty="0" err="1"/>
              <a:t>한빛</a:t>
            </a:r>
            <a:r>
              <a:rPr dirty="0"/>
              <a:t> </a:t>
            </a:r>
            <a:r>
              <a:rPr dirty="0" err="1"/>
              <a:t>미디어</a:t>
            </a:r>
            <a:r>
              <a:rPr dirty="0"/>
              <a:t>)</a:t>
            </a:r>
          </a:p>
          <a:p>
            <a:pPr>
              <a:spcBef>
                <a:spcPts val="1200"/>
              </a:spcBef>
              <a:defRPr sz="2000"/>
            </a:pPr>
            <a:r>
              <a:rPr dirty="0" err="1"/>
              <a:t>점프</a:t>
            </a:r>
            <a:r>
              <a:rPr dirty="0"/>
              <a:t> 투 </a:t>
            </a:r>
            <a:r>
              <a:rPr dirty="0" err="1" smtClean="0"/>
              <a:t>파이썬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135373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5" name="개발환경 설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개발환경 설치</a:t>
            </a:r>
          </a:p>
        </p:txBody>
      </p:sp>
      <p:sp>
        <p:nvSpPr>
          <p:cNvPr id="196" name="작업 폴더 만들기…"/>
          <p:cNvSpPr txBox="1">
            <a:spLocks noGrp="1"/>
          </p:cNvSpPr>
          <p:nvPr>
            <p:ph type="body" idx="1"/>
          </p:nvPr>
        </p:nvSpPr>
        <p:spPr>
          <a:xfrm>
            <a:off x="385637" y="1187592"/>
            <a:ext cx="11490450" cy="5022544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 err="1"/>
              <a:t>작업</a:t>
            </a:r>
            <a:r>
              <a:rPr dirty="0"/>
              <a:t> </a:t>
            </a:r>
            <a:r>
              <a:rPr dirty="0" err="1"/>
              <a:t>폴더</a:t>
            </a:r>
            <a:r>
              <a:rPr dirty="0"/>
              <a:t> </a:t>
            </a:r>
            <a:r>
              <a:rPr dirty="0" err="1"/>
              <a:t>만들기</a:t>
            </a:r>
            <a:endParaRPr dirty="0"/>
          </a:p>
          <a:p>
            <a:pPr marL="914400" lvl="1" indent="-457200">
              <a:buFontTx/>
              <a:buChar char="◼"/>
              <a:defRPr sz="2000"/>
            </a:pPr>
            <a:r>
              <a:rPr lang="ko-KR" altLang="en-US" dirty="0"/>
              <a:t>폴더 만들기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폴더 이름</a:t>
            </a:r>
            <a:r>
              <a:rPr lang="en-US" altLang="ko-KR" dirty="0" smtClean="0"/>
              <a:t>]</a:t>
            </a:r>
            <a:endParaRPr lang="en-US" dirty="0" smtClean="0"/>
          </a:p>
          <a:p>
            <a:pPr marL="914400" lvl="1" indent="-457200">
              <a:buChar char="◼"/>
              <a:defRPr sz="2000"/>
            </a:pPr>
            <a:r>
              <a:rPr dirty="0" err="1" smtClean="0"/>
              <a:t>커맨드</a:t>
            </a:r>
            <a:r>
              <a:rPr dirty="0"/>
              <a:t>(</a:t>
            </a:r>
            <a:r>
              <a:rPr dirty="0" err="1"/>
              <a:t>터미널</a:t>
            </a:r>
            <a:r>
              <a:rPr dirty="0"/>
              <a:t>) </a:t>
            </a:r>
            <a:r>
              <a:rPr dirty="0" err="1"/>
              <a:t>창에서</a:t>
            </a:r>
            <a:r>
              <a:rPr dirty="0"/>
              <a:t> </a:t>
            </a:r>
            <a:r>
              <a:rPr dirty="0" err="1"/>
              <a:t>특정</a:t>
            </a:r>
            <a:r>
              <a:rPr dirty="0"/>
              <a:t> </a:t>
            </a:r>
            <a:r>
              <a:rPr dirty="0" err="1"/>
              <a:t>디렉토리로</a:t>
            </a:r>
            <a:r>
              <a:rPr dirty="0"/>
              <a:t> </a:t>
            </a:r>
            <a:r>
              <a:rPr dirty="0" err="1"/>
              <a:t>이동</a:t>
            </a:r>
            <a:r>
              <a:rPr dirty="0"/>
              <a:t>: cd </a:t>
            </a:r>
            <a:r>
              <a:rPr dirty="0" smtClean="0"/>
              <a:t>Documents</a:t>
            </a:r>
            <a:r>
              <a:rPr lang="en-US" dirty="0" smtClean="0"/>
              <a:t> 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</a:t>
            </a:r>
            <a:endParaRPr dirty="0"/>
          </a:p>
          <a:p>
            <a:pPr marL="914400" lvl="1" indent="-457200">
              <a:buChar char="◼"/>
              <a:defRPr sz="2000"/>
            </a:pPr>
            <a:r>
              <a:rPr dirty="0" err="1" smtClean="0"/>
              <a:t>상위</a:t>
            </a:r>
            <a:r>
              <a:rPr dirty="0" smtClean="0"/>
              <a:t> </a:t>
            </a:r>
            <a:r>
              <a:rPr dirty="0" err="1"/>
              <a:t>디렉토리로</a:t>
            </a:r>
            <a:r>
              <a:rPr dirty="0"/>
              <a:t> </a:t>
            </a:r>
            <a:r>
              <a:rPr dirty="0" err="1"/>
              <a:t>이동</a:t>
            </a:r>
            <a:r>
              <a:rPr dirty="0"/>
              <a:t>: cd ../</a:t>
            </a:r>
          </a:p>
          <a:p>
            <a:pPr>
              <a:defRPr sz="2000"/>
            </a:pPr>
            <a:r>
              <a:rPr dirty="0" err="1" smtClean="0"/>
              <a:t>주피터</a:t>
            </a:r>
            <a:r>
              <a:rPr dirty="0" smtClean="0"/>
              <a:t> </a:t>
            </a:r>
            <a:r>
              <a:rPr dirty="0" err="1"/>
              <a:t>노트북에서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폴더</a:t>
            </a:r>
            <a:r>
              <a:rPr dirty="0"/>
              <a:t> </a:t>
            </a:r>
            <a:r>
              <a:rPr dirty="0" err="1"/>
              <a:t>안에</a:t>
            </a:r>
            <a:r>
              <a:rPr dirty="0"/>
              <a:t> </a:t>
            </a:r>
            <a:r>
              <a:rPr lang="en-US" dirty="0" smtClean="0"/>
              <a:t>.</a:t>
            </a:r>
            <a:r>
              <a:rPr lang="en-US" dirty="0" err="1" smtClean="0"/>
              <a:t>ipynb</a:t>
            </a:r>
            <a:r>
              <a:rPr lang="en-US" dirty="0" smtClean="0"/>
              <a:t> </a:t>
            </a:r>
            <a:r>
              <a:rPr dirty="0" err="1" smtClean="0"/>
              <a:t>파일</a:t>
            </a:r>
            <a:r>
              <a:rPr dirty="0" smtClean="0"/>
              <a:t> </a:t>
            </a:r>
            <a:r>
              <a:rPr dirty="0" err="1"/>
              <a:t>만들어보기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68" y="3399693"/>
            <a:ext cx="3295651" cy="2197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42" y="4384432"/>
            <a:ext cx="5955935" cy="13471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136489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9" name="주피터 노트북 작성, 실행방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주피터 노트북 작성, 실행방법</a:t>
            </a:r>
          </a:p>
        </p:txBody>
      </p:sp>
      <p:sp>
        <p:nvSpPr>
          <p:cNvPr id="200" name="아나콘다 설치가 정상적으로 이루어졌다면, 주피터 노트북이 실행됨 커맨드(터미널) 창에 jupyter notebook 입력 &gt; http://localhost:8888/tree에 접속됨…"/>
          <p:cNvSpPr txBox="1">
            <a:spLocks noGrp="1"/>
          </p:cNvSpPr>
          <p:nvPr>
            <p:ph type="body" idx="1"/>
          </p:nvPr>
        </p:nvSpPr>
        <p:spPr>
          <a:xfrm>
            <a:off x="315384" y="1362780"/>
            <a:ext cx="11490450" cy="491509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43484" indent="-443484" defTabSz="886968">
              <a:spcBef>
                <a:spcPts val="1300"/>
              </a:spcBef>
              <a:defRPr sz="1940"/>
            </a:pPr>
            <a:r>
              <a:rPr dirty="0" err="1"/>
              <a:t>아나콘다</a:t>
            </a:r>
            <a:r>
              <a:rPr dirty="0"/>
              <a:t> </a:t>
            </a:r>
            <a:r>
              <a:rPr dirty="0" err="1"/>
              <a:t>설치가</a:t>
            </a:r>
            <a:r>
              <a:rPr dirty="0"/>
              <a:t> </a:t>
            </a:r>
            <a:r>
              <a:rPr dirty="0" err="1"/>
              <a:t>정상적으로</a:t>
            </a:r>
            <a:r>
              <a:rPr dirty="0"/>
              <a:t> </a:t>
            </a:r>
            <a:r>
              <a:rPr dirty="0" err="1"/>
              <a:t>이루어졌다면</a:t>
            </a:r>
            <a:r>
              <a:rPr dirty="0"/>
              <a:t>, </a:t>
            </a:r>
            <a:r>
              <a:rPr dirty="0" err="1"/>
              <a:t>주피터</a:t>
            </a:r>
            <a:r>
              <a:rPr dirty="0"/>
              <a:t> </a:t>
            </a:r>
            <a:r>
              <a:rPr dirty="0" err="1"/>
              <a:t>노트북이</a:t>
            </a:r>
            <a:r>
              <a:rPr dirty="0"/>
              <a:t> </a:t>
            </a:r>
            <a:r>
              <a:rPr dirty="0" err="1"/>
              <a:t>실행됨</a:t>
            </a:r>
            <a:r>
              <a:rPr dirty="0"/>
              <a:t/>
            </a:r>
            <a:br>
              <a:rPr dirty="0"/>
            </a:br>
            <a:r>
              <a:rPr dirty="0" err="1"/>
              <a:t>커맨드</a:t>
            </a:r>
            <a:r>
              <a:rPr dirty="0"/>
              <a:t>(</a:t>
            </a:r>
            <a:r>
              <a:rPr dirty="0" err="1"/>
              <a:t>터미널</a:t>
            </a:r>
            <a:r>
              <a:rPr dirty="0"/>
              <a:t>) </a:t>
            </a:r>
            <a:r>
              <a:rPr dirty="0" err="1"/>
              <a:t>창에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 </a:t>
            </a:r>
            <a:r>
              <a:rPr dirty="0" err="1"/>
              <a:t>입력</a:t>
            </a:r>
            <a:r>
              <a:rPr dirty="0"/>
              <a:t> &gt; http://localhost:8888/tree에 </a:t>
            </a:r>
            <a:r>
              <a:rPr dirty="0" err="1"/>
              <a:t>접속됨</a:t>
            </a:r>
            <a:r>
              <a:rPr dirty="0"/>
              <a:t>  </a:t>
            </a:r>
          </a:p>
          <a:p>
            <a:pPr marL="443484" indent="-443484" defTabSz="886968">
              <a:spcBef>
                <a:spcPts val="1300"/>
              </a:spcBef>
              <a:defRPr sz="1940"/>
            </a:pP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노트</a:t>
            </a:r>
            <a:r>
              <a:rPr dirty="0"/>
              <a:t> </a:t>
            </a:r>
            <a:r>
              <a:rPr dirty="0" err="1"/>
              <a:t>실행</a:t>
            </a:r>
            <a:r>
              <a:rPr dirty="0"/>
              <a:t/>
            </a:r>
            <a:br>
              <a:rPr dirty="0"/>
            </a:br>
            <a:r>
              <a:rPr dirty="0" err="1"/>
              <a:t>우측</a:t>
            </a:r>
            <a:r>
              <a:rPr dirty="0"/>
              <a:t> </a:t>
            </a:r>
            <a:r>
              <a:rPr dirty="0" err="1"/>
              <a:t>상단의</a:t>
            </a:r>
            <a:r>
              <a:rPr dirty="0"/>
              <a:t> New &gt; Python3 </a:t>
            </a:r>
            <a:r>
              <a:rPr dirty="0" err="1"/>
              <a:t>클릭하면</a:t>
            </a:r>
            <a:r>
              <a:rPr dirty="0"/>
              <a:t> </a:t>
            </a: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노트</a:t>
            </a:r>
            <a:r>
              <a:rPr dirty="0"/>
              <a:t>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열림</a:t>
            </a:r>
            <a:endParaRPr dirty="0"/>
          </a:p>
          <a:p>
            <a:pPr marL="443484" indent="-443484" defTabSz="886968">
              <a:spcBef>
                <a:spcPts val="1300"/>
              </a:spcBef>
              <a:defRPr sz="1940"/>
            </a:pPr>
            <a:r>
              <a:rPr dirty="0" err="1"/>
              <a:t>셀에</a:t>
            </a:r>
            <a:r>
              <a:rPr dirty="0"/>
              <a:t> </a:t>
            </a: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작성</a:t>
            </a:r>
            <a:r>
              <a:rPr dirty="0"/>
              <a:t> 후 </a:t>
            </a:r>
            <a:r>
              <a:rPr dirty="0" err="1"/>
              <a:t>실행해보기</a:t>
            </a:r>
            <a:r>
              <a:rPr dirty="0"/>
              <a:t/>
            </a:r>
            <a:br>
              <a:rPr dirty="0"/>
            </a:br>
            <a:r>
              <a:rPr dirty="0"/>
              <a:t>ex) print(3+4)  &gt; 셀 </a:t>
            </a:r>
            <a:r>
              <a:rPr dirty="0" err="1"/>
              <a:t>클릭</a:t>
            </a:r>
            <a:r>
              <a:rPr dirty="0"/>
              <a:t> 후 </a:t>
            </a:r>
            <a:r>
              <a:rPr b="1" dirty="0"/>
              <a:t>Run </a:t>
            </a:r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클릭하거나</a:t>
            </a:r>
            <a:r>
              <a:rPr dirty="0"/>
              <a:t> </a:t>
            </a:r>
            <a:r>
              <a:rPr b="1" dirty="0" err="1"/>
              <a:t>Shift+Enter</a:t>
            </a:r>
            <a:r>
              <a:rPr b="1" dirty="0"/>
              <a:t> (</a:t>
            </a:r>
            <a:r>
              <a:rPr b="1" dirty="0" err="1"/>
              <a:t>Command+Enter</a:t>
            </a:r>
            <a:r>
              <a:rPr b="1" dirty="0"/>
              <a:t>)</a:t>
            </a:r>
            <a:r>
              <a:rPr dirty="0"/>
              <a:t>로 셀 </a:t>
            </a:r>
            <a:r>
              <a:rPr dirty="0" err="1"/>
              <a:t>실행</a:t>
            </a:r>
            <a:endParaRPr dirty="0"/>
          </a:p>
          <a:p>
            <a:pPr marL="443484" indent="-443484" defTabSz="886968">
              <a:spcBef>
                <a:spcPts val="1300"/>
              </a:spcBef>
              <a:defRPr sz="1940"/>
            </a:pPr>
            <a:r>
              <a:rPr dirty="0" err="1"/>
              <a:t>주피터</a:t>
            </a:r>
            <a:r>
              <a:rPr dirty="0"/>
              <a:t> </a:t>
            </a:r>
            <a:r>
              <a:rPr dirty="0" err="1"/>
              <a:t>노트북</a:t>
            </a:r>
            <a:r>
              <a:rPr dirty="0"/>
              <a:t> 팁</a:t>
            </a:r>
          </a:p>
          <a:p>
            <a:pPr marL="886968" lvl="1" indent="-443484" defTabSz="886968">
              <a:spcBef>
                <a:spcPts val="1300"/>
              </a:spcBef>
              <a:buChar char="◼"/>
              <a:defRPr sz="1940"/>
            </a:pPr>
            <a:r>
              <a:rPr dirty="0" err="1"/>
              <a:t>여러</a:t>
            </a:r>
            <a:r>
              <a:rPr dirty="0"/>
              <a:t> 셀 </a:t>
            </a:r>
            <a:r>
              <a:rPr dirty="0" err="1"/>
              <a:t>동시</a:t>
            </a:r>
            <a:r>
              <a:rPr dirty="0"/>
              <a:t> </a:t>
            </a:r>
            <a:r>
              <a:rPr dirty="0" err="1"/>
              <a:t>선택</a:t>
            </a:r>
            <a:r>
              <a:rPr dirty="0"/>
              <a:t>: Shift </a:t>
            </a:r>
            <a:r>
              <a:rPr dirty="0" err="1"/>
              <a:t>누른</a:t>
            </a:r>
            <a:r>
              <a:rPr dirty="0"/>
              <a:t> </a:t>
            </a:r>
            <a:r>
              <a:rPr dirty="0" err="1"/>
              <a:t>상태로</a:t>
            </a:r>
            <a:r>
              <a:rPr dirty="0"/>
              <a:t> 셀 </a:t>
            </a:r>
            <a:r>
              <a:rPr dirty="0" err="1"/>
              <a:t>왼쪽</a:t>
            </a:r>
            <a:r>
              <a:rPr dirty="0"/>
              <a:t> </a:t>
            </a:r>
            <a:r>
              <a:rPr dirty="0" err="1"/>
              <a:t>연속</a:t>
            </a:r>
            <a:r>
              <a:rPr dirty="0"/>
              <a:t> </a:t>
            </a:r>
            <a:r>
              <a:rPr dirty="0" err="1"/>
              <a:t>클릭</a:t>
            </a:r>
            <a:endParaRPr dirty="0"/>
          </a:p>
          <a:p>
            <a:pPr marL="886968" lvl="1" indent="-443484" defTabSz="886968">
              <a:spcBef>
                <a:spcPts val="1300"/>
              </a:spcBef>
              <a:buChar char="◼"/>
              <a:defRPr sz="1940"/>
            </a:pPr>
            <a:r>
              <a:rPr dirty="0" err="1"/>
              <a:t>마크다운</a:t>
            </a:r>
            <a:r>
              <a:rPr dirty="0"/>
              <a:t>: 셀 </a:t>
            </a:r>
            <a:r>
              <a:rPr dirty="0" err="1"/>
              <a:t>클릭</a:t>
            </a:r>
            <a:r>
              <a:rPr dirty="0"/>
              <a:t> 후 Code </a:t>
            </a:r>
            <a:r>
              <a:rPr dirty="0" err="1"/>
              <a:t>대신</a:t>
            </a:r>
            <a:r>
              <a:rPr dirty="0"/>
              <a:t> Markdown </a:t>
            </a:r>
            <a:r>
              <a:rPr dirty="0" err="1"/>
              <a:t>항목</a:t>
            </a:r>
            <a:r>
              <a:rPr dirty="0"/>
              <a:t> </a:t>
            </a:r>
            <a:r>
              <a:rPr dirty="0" err="1"/>
              <a:t>클릭</a:t>
            </a:r>
            <a:r>
              <a:rPr dirty="0"/>
              <a:t> (# Head, * </a:t>
            </a:r>
            <a:r>
              <a:rPr dirty="0" err="1"/>
              <a:t>글머리</a:t>
            </a:r>
            <a:r>
              <a:rPr dirty="0"/>
              <a:t>, ## small head, **</a:t>
            </a:r>
            <a:r>
              <a:rPr b="1" dirty="0"/>
              <a:t>Bold</a:t>
            </a:r>
            <a:r>
              <a:rPr dirty="0"/>
              <a:t>, …)</a:t>
            </a:r>
          </a:p>
        </p:txBody>
      </p:sp>
      <p:pic>
        <p:nvPicPr>
          <p:cNvPr id="201" name="스크린샷 2022-03-20 오후 3.06.15.png" descr="스크린샷 2022-03-20 오후 3.06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2362" y="2443248"/>
            <a:ext cx="4353472" cy="116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127001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4" name="Co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Colab</a:t>
            </a:r>
          </a:p>
        </p:txBody>
      </p:sp>
      <p:sp>
        <p:nvSpPr>
          <p:cNvPr id="205" name="딥러닝 실습 환경을 구축하기 위해서는 로컬 PC의 한계가 있음…"/>
          <p:cNvSpPr txBox="1">
            <a:spLocks noGrp="1"/>
          </p:cNvSpPr>
          <p:nvPr>
            <p:ph type="body" idx="1"/>
          </p:nvPr>
        </p:nvSpPr>
        <p:spPr>
          <a:xfrm>
            <a:off x="315384" y="1362780"/>
            <a:ext cx="8090063" cy="49150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1800" dirty="0" err="1"/>
              <a:t>딥러닝</a:t>
            </a:r>
            <a:r>
              <a:rPr sz="1800" dirty="0"/>
              <a:t> </a:t>
            </a:r>
            <a:r>
              <a:rPr sz="1800" dirty="0" err="1"/>
              <a:t>실습</a:t>
            </a:r>
            <a:r>
              <a:rPr sz="1800" dirty="0"/>
              <a:t> </a:t>
            </a:r>
            <a:r>
              <a:rPr sz="1800" dirty="0" err="1"/>
              <a:t>환경을</a:t>
            </a:r>
            <a:r>
              <a:rPr sz="1800" dirty="0"/>
              <a:t> </a:t>
            </a:r>
            <a:r>
              <a:rPr sz="1800" dirty="0" err="1"/>
              <a:t>구축하기</a:t>
            </a:r>
            <a:r>
              <a:rPr sz="1800" dirty="0"/>
              <a:t> </a:t>
            </a:r>
            <a:r>
              <a:rPr sz="1800" dirty="0" err="1"/>
              <a:t>위해서는</a:t>
            </a:r>
            <a:r>
              <a:rPr sz="1800" dirty="0"/>
              <a:t> </a:t>
            </a:r>
            <a:r>
              <a:rPr sz="1800" dirty="0" err="1"/>
              <a:t>로컬</a:t>
            </a:r>
            <a:r>
              <a:rPr sz="1800" dirty="0"/>
              <a:t> </a:t>
            </a:r>
            <a:r>
              <a:rPr sz="1800" dirty="0" err="1"/>
              <a:t>PC의</a:t>
            </a:r>
            <a:r>
              <a:rPr sz="1800" dirty="0"/>
              <a:t> </a:t>
            </a:r>
            <a:r>
              <a:rPr sz="1800" dirty="0" err="1"/>
              <a:t>한계가</a:t>
            </a:r>
            <a:r>
              <a:rPr sz="1800" dirty="0"/>
              <a:t> </a:t>
            </a:r>
            <a:r>
              <a:rPr sz="1800" dirty="0" err="1"/>
              <a:t>있음</a:t>
            </a:r>
            <a:endParaRPr sz="1800" dirty="0"/>
          </a:p>
          <a:p>
            <a:pPr>
              <a:defRPr sz="2000"/>
            </a:pPr>
            <a:r>
              <a:rPr sz="1800" dirty="0" err="1"/>
              <a:t>구글에서는</a:t>
            </a:r>
            <a:r>
              <a:rPr sz="1800" dirty="0"/>
              <a:t> </a:t>
            </a:r>
            <a:r>
              <a:rPr sz="1800" dirty="0" err="1"/>
              <a:t>인터넷만</a:t>
            </a:r>
            <a:r>
              <a:rPr sz="1800" dirty="0"/>
              <a:t> </a:t>
            </a:r>
            <a:r>
              <a:rPr sz="1800" dirty="0" err="1"/>
              <a:t>된다면</a:t>
            </a:r>
            <a:r>
              <a:rPr sz="1800" dirty="0"/>
              <a:t> </a:t>
            </a:r>
            <a:r>
              <a:rPr sz="1800" dirty="0" err="1"/>
              <a:t>바로</a:t>
            </a:r>
            <a:r>
              <a:rPr sz="1800" dirty="0"/>
              <a:t> </a:t>
            </a:r>
            <a:r>
              <a:rPr sz="1800" dirty="0" err="1"/>
              <a:t>딥러닝</a:t>
            </a:r>
            <a:r>
              <a:rPr sz="1800" dirty="0"/>
              <a:t> </a:t>
            </a:r>
            <a:r>
              <a:rPr sz="1800" dirty="0" err="1"/>
              <a:t>모델을</a:t>
            </a:r>
            <a:r>
              <a:rPr sz="1800" dirty="0"/>
              <a:t> </a:t>
            </a:r>
            <a:r>
              <a:rPr sz="1800" dirty="0" err="1"/>
              <a:t>구현할</a:t>
            </a:r>
            <a:r>
              <a:rPr sz="1800" dirty="0"/>
              <a:t> 수 </a:t>
            </a:r>
            <a:r>
              <a:rPr sz="1800" dirty="0" err="1"/>
              <a:t>있는</a:t>
            </a:r>
            <a:r>
              <a:rPr sz="1800" dirty="0"/>
              <a:t> </a:t>
            </a:r>
            <a:r>
              <a:rPr sz="1800" dirty="0" err="1"/>
              <a:t>Colab</a:t>
            </a:r>
            <a:r>
              <a:rPr sz="1800" dirty="0"/>
              <a:t> </a:t>
            </a:r>
            <a:r>
              <a:rPr sz="1800" dirty="0" err="1"/>
              <a:t>개발</a:t>
            </a:r>
            <a:r>
              <a:rPr sz="1800" dirty="0"/>
              <a:t> </a:t>
            </a:r>
            <a:r>
              <a:rPr sz="1800" dirty="0" err="1"/>
              <a:t>환경을</a:t>
            </a:r>
            <a:r>
              <a:rPr sz="1800" dirty="0"/>
              <a:t> </a:t>
            </a:r>
            <a:r>
              <a:rPr sz="1800" dirty="0" err="1" smtClean="0"/>
              <a:t>지원</a:t>
            </a:r>
            <a:r>
              <a:rPr lang="en-US" sz="1800" dirty="0" smtClean="0"/>
              <a:t> (</a:t>
            </a:r>
            <a:r>
              <a:rPr sz="18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://colab.research.google.com/</a:t>
            </a:r>
            <a:r>
              <a:rPr sz="1800" dirty="0"/>
              <a:t> </a:t>
            </a:r>
            <a:r>
              <a:rPr lang="en-US" sz="1800" dirty="0" smtClean="0"/>
              <a:t>)</a:t>
            </a:r>
            <a:endParaRPr sz="1800" dirty="0"/>
          </a:p>
          <a:p>
            <a:pPr>
              <a:defRPr sz="2000"/>
            </a:pPr>
            <a:r>
              <a:rPr sz="1800" dirty="0" err="1"/>
              <a:t>구글</a:t>
            </a:r>
            <a:r>
              <a:rPr sz="1800" dirty="0"/>
              <a:t> </a:t>
            </a:r>
            <a:r>
              <a:rPr sz="1800" dirty="0" err="1"/>
              <a:t>계정</a:t>
            </a:r>
            <a:r>
              <a:rPr sz="1800" dirty="0"/>
              <a:t> </a:t>
            </a:r>
            <a:r>
              <a:rPr sz="1800" dirty="0" err="1"/>
              <a:t>로그인</a:t>
            </a:r>
            <a:r>
              <a:rPr sz="1800" dirty="0"/>
              <a:t> 후 </a:t>
            </a:r>
            <a:r>
              <a:rPr sz="1600" dirty="0" err="1" smtClean="0"/>
              <a:t>좌측</a:t>
            </a:r>
            <a:r>
              <a:rPr sz="1600" dirty="0" smtClean="0"/>
              <a:t> </a:t>
            </a:r>
            <a:r>
              <a:rPr sz="1600" dirty="0" err="1"/>
              <a:t>상단의</a:t>
            </a:r>
            <a:r>
              <a:rPr sz="1600" dirty="0"/>
              <a:t> </a:t>
            </a:r>
            <a:r>
              <a:rPr sz="1600" dirty="0" err="1"/>
              <a:t>파일</a:t>
            </a:r>
            <a:r>
              <a:rPr sz="1600" dirty="0"/>
              <a:t> &gt; 새 </a:t>
            </a:r>
            <a:r>
              <a:rPr sz="1600" dirty="0" err="1" smtClean="0"/>
              <a:t>노트</a:t>
            </a:r>
            <a:endParaRPr lang="en-US" sz="1600" dirty="0" smtClean="0"/>
          </a:p>
          <a:p>
            <a:pPr lvl="1">
              <a:defRPr sz="2000"/>
            </a:pPr>
            <a:r>
              <a:rPr lang="en-US" sz="1600" dirty="0" err="1" smtClean="0"/>
              <a:t>Github</a:t>
            </a:r>
            <a:r>
              <a:rPr lang="ko-KR" altLang="en-US" sz="1600" dirty="0" smtClean="0"/>
              <a:t>에서 코드 </a:t>
            </a:r>
            <a:r>
              <a:rPr lang="ko-KR" altLang="en-US" sz="1600" dirty="0" err="1" smtClean="0"/>
              <a:t>가져올때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파일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노트 업로드 </a:t>
            </a:r>
            <a:r>
              <a:rPr lang="en-US" altLang="ko-KR" sz="1600" dirty="0" smtClean="0"/>
              <a:t>&gt; GitHub </a:t>
            </a:r>
            <a:r>
              <a:rPr lang="en-US" altLang="ko-KR" sz="1600" dirty="0" err="1" smtClean="0"/>
              <a:t>url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입력</a:t>
            </a:r>
            <a:endParaRPr sz="1600" dirty="0"/>
          </a:p>
          <a:p>
            <a:pPr>
              <a:defRPr sz="2000"/>
            </a:pPr>
            <a:r>
              <a:rPr sz="1800" dirty="0" smtClean="0"/>
              <a:t>GPU </a:t>
            </a:r>
            <a:r>
              <a:rPr sz="1800" dirty="0" err="1"/>
              <a:t>사용하는</a:t>
            </a:r>
            <a:r>
              <a:rPr sz="1800" dirty="0"/>
              <a:t> </a:t>
            </a:r>
            <a:r>
              <a:rPr sz="1800" dirty="0" smtClean="0"/>
              <a:t>방</a:t>
            </a:r>
            <a:r>
              <a:rPr lang="ko-KR" altLang="en-US" sz="1800" dirty="0" smtClean="0"/>
              <a:t>법</a:t>
            </a:r>
            <a:r>
              <a:rPr lang="en-US" altLang="ko-KR" sz="1800" dirty="0" smtClean="0"/>
              <a:t>: </a:t>
            </a:r>
            <a:r>
              <a:rPr sz="1800" dirty="0" err="1" smtClean="0"/>
              <a:t>런타임</a:t>
            </a:r>
            <a:r>
              <a:rPr sz="1800" dirty="0" smtClean="0"/>
              <a:t> </a:t>
            </a:r>
            <a:r>
              <a:rPr sz="1800" dirty="0"/>
              <a:t>&gt; </a:t>
            </a:r>
            <a:r>
              <a:rPr sz="1800" dirty="0" err="1"/>
              <a:t>런타임</a:t>
            </a:r>
            <a:r>
              <a:rPr sz="1800" dirty="0"/>
              <a:t> </a:t>
            </a:r>
            <a:r>
              <a:rPr sz="1800" dirty="0" err="1"/>
              <a:t>유형</a:t>
            </a:r>
            <a:r>
              <a:rPr sz="1800" dirty="0"/>
              <a:t> </a:t>
            </a:r>
            <a:r>
              <a:rPr sz="1800" dirty="0" err="1" smtClean="0"/>
              <a:t>변경</a:t>
            </a:r>
            <a:r>
              <a:rPr lang="en-US" sz="1800" dirty="0" smtClean="0"/>
              <a:t> &gt; </a:t>
            </a:r>
            <a:r>
              <a:rPr lang="ko-KR" altLang="en-US" sz="1800" dirty="0" smtClean="0"/>
              <a:t>하드웨어 가속기 </a:t>
            </a:r>
            <a:r>
              <a:rPr lang="en-US" altLang="ko-KR" sz="1800" dirty="0" smtClean="0"/>
              <a:t>&gt;</a:t>
            </a:r>
            <a:r>
              <a:rPr lang="en-US" sz="1800" dirty="0" smtClean="0"/>
              <a:t> </a:t>
            </a:r>
            <a:r>
              <a:rPr lang="en-US" altLang="ko-KR" sz="1800" dirty="0"/>
              <a:t>GPU </a:t>
            </a:r>
            <a:r>
              <a:rPr lang="ko-KR" altLang="en-US" sz="1800" dirty="0"/>
              <a:t>선택 후 </a:t>
            </a:r>
            <a:r>
              <a:rPr lang="ko-KR" altLang="en-US" sz="1800" dirty="0" smtClean="0"/>
              <a:t>저장</a:t>
            </a:r>
            <a:endParaRPr lang="en-US" altLang="ko-KR" sz="1800" dirty="0" smtClean="0"/>
          </a:p>
          <a:p>
            <a:pPr>
              <a:defRPr sz="2000"/>
            </a:pPr>
            <a:r>
              <a:rPr lang="ko-KR" altLang="en-US" sz="1800" dirty="0" err="1" smtClean="0"/>
              <a:t>코랩에</a:t>
            </a:r>
            <a:r>
              <a:rPr lang="ko-KR" altLang="en-US" sz="1800" dirty="0" smtClean="0"/>
              <a:t> 데이터 업로드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로컬에 있는 </a:t>
            </a:r>
            <a:r>
              <a:rPr lang="en-US" altLang="ko-KR" sz="1800" dirty="0" smtClean="0"/>
              <a:t>csv </a:t>
            </a:r>
            <a:r>
              <a:rPr lang="ko-KR" altLang="en-US" sz="1800" dirty="0" smtClean="0"/>
              <a:t>파일을 </a:t>
            </a:r>
            <a:r>
              <a:rPr lang="ko-KR" altLang="en-US" sz="1800" dirty="0" smtClean="0"/>
              <a:t>업로드 </a:t>
            </a:r>
            <a:r>
              <a:rPr lang="en-US" altLang="ko-KR" sz="1800" dirty="0" smtClean="0"/>
              <a:t>or </a:t>
            </a:r>
            <a:r>
              <a:rPr lang="ko-KR" altLang="en-US" sz="1800" dirty="0" smtClean="0"/>
              <a:t>링크 연결</a:t>
            </a:r>
            <a:endParaRPr lang="en-US" altLang="ko-KR" sz="1800" dirty="0" smtClean="0"/>
          </a:p>
        </p:txBody>
      </p:sp>
      <p:pic>
        <p:nvPicPr>
          <p:cNvPr id="1026" name="Picture 2" descr="Colab + Drive + Github Workflow - Data Science | DSChlo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267" y="1547083"/>
            <a:ext cx="3567356" cy="270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312" y="4889719"/>
            <a:ext cx="3391266" cy="12331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134926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9" name="1. 파이썬 시작, 입출력"/>
          <p:cNvSpPr/>
          <p:nvPr/>
        </p:nvSpPr>
        <p:spPr>
          <a:xfrm>
            <a:off x="674202" y="2794000"/>
            <a:ext cx="10843596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957262">
              <a:defRPr sz="3600" b="1">
                <a:solidFill>
                  <a:srgbClr val="FFFFFF"/>
                </a:solidFill>
              </a:defRPr>
            </a:lvl1pPr>
          </a:lstStyle>
          <a:p>
            <a:r>
              <a:t>1. 파이썬 시작, 입출력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79962" y="6490494"/>
            <a:ext cx="136489" cy="279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2" name="파이썬 기초문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파이썬 기초문법</a:t>
            </a:r>
          </a:p>
        </p:txBody>
      </p:sp>
      <p:sp>
        <p:nvSpPr>
          <p:cNvPr id="213" name="주석: # 뒤 문장은 코드로 인식되지 않음!…"/>
          <p:cNvSpPr txBox="1">
            <a:spLocks noGrp="1"/>
          </p:cNvSpPr>
          <p:nvPr>
            <p:ph type="body" idx="1"/>
          </p:nvPr>
        </p:nvSpPr>
        <p:spPr>
          <a:xfrm>
            <a:off x="315384" y="1372106"/>
            <a:ext cx="11561231" cy="4905764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 err="1"/>
              <a:t>주석</a:t>
            </a:r>
            <a:r>
              <a:rPr dirty="0"/>
              <a:t>: # 뒤 </a:t>
            </a:r>
            <a:r>
              <a:rPr dirty="0" err="1"/>
              <a:t>문장은</a:t>
            </a:r>
            <a:r>
              <a:rPr dirty="0"/>
              <a:t> </a:t>
            </a:r>
            <a:r>
              <a:rPr dirty="0" err="1"/>
              <a:t>코드로</a:t>
            </a:r>
            <a:r>
              <a:rPr dirty="0"/>
              <a:t> </a:t>
            </a:r>
            <a:r>
              <a:rPr dirty="0" err="1"/>
              <a:t>인식되지</a:t>
            </a:r>
            <a:r>
              <a:rPr dirty="0"/>
              <a:t> </a:t>
            </a:r>
            <a:r>
              <a:rPr dirty="0" err="1"/>
              <a:t>않음</a:t>
            </a:r>
            <a:r>
              <a:rPr dirty="0"/>
              <a:t>!</a:t>
            </a:r>
          </a:p>
          <a:p>
            <a:pPr>
              <a:defRPr sz="2000"/>
            </a:pPr>
            <a:r>
              <a:rPr dirty="0" err="1"/>
              <a:t>여러</a:t>
            </a:r>
            <a:r>
              <a:rPr dirty="0"/>
              <a:t> 줄 한 </a:t>
            </a:r>
            <a:r>
              <a:rPr dirty="0" err="1"/>
              <a:t>줄로</a:t>
            </a:r>
            <a:r>
              <a:rPr dirty="0"/>
              <a:t> </a:t>
            </a:r>
            <a:r>
              <a:rPr dirty="0" err="1"/>
              <a:t>잇기</a:t>
            </a:r>
            <a:r>
              <a:rPr dirty="0"/>
              <a:t>: </a:t>
            </a:r>
            <a:r>
              <a:rPr dirty="0" err="1"/>
              <a:t>백슬래시</a:t>
            </a:r>
            <a:r>
              <a:rPr dirty="0"/>
              <a:t>(\) </a:t>
            </a:r>
            <a:r>
              <a:rPr dirty="0" err="1"/>
              <a:t>사용</a:t>
            </a:r>
            <a:endParaRPr dirty="0"/>
          </a:p>
          <a:p>
            <a:pPr>
              <a:defRPr sz="2000"/>
            </a:pPr>
            <a:r>
              <a:rPr dirty="0" err="1"/>
              <a:t>치환</a:t>
            </a:r>
            <a:r>
              <a:rPr dirty="0"/>
              <a:t>(=)</a:t>
            </a:r>
          </a:p>
          <a:p>
            <a:pPr marL="914400" lvl="1" indent="-457200">
              <a:buChar char="◼"/>
              <a:defRPr sz="2000"/>
            </a:pPr>
            <a:r>
              <a:rPr dirty="0"/>
              <a:t>= </a:t>
            </a:r>
            <a:r>
              <a:rPr dirty="0" err="1"/>
              <a:t>기준으로</a:t>
            </a:r>
            <a:r>
              <a:rPr dirty="0"/>
              <a:t> </a:t>
            </a:r>
            <a:r>
              <a:rPr dirty="0" err="1"/>
              <a:t>왼쪽에는</a:t>
            </a:r>
            <a:r>
              <a:rPr dirty="0"/>
              <a:t> </a:t>
            </a:r>
            <a:r>
              <a:rPr dirty="0" err="1"/>
              <a:t>변수</a:t>
            </a:r>
            <a:r>
              <a:rPr dirty="0"/>
              <a:t>, </a:t>
            </a:r>
            <a:r>
              <a:rPr dirty="0" err="1"/>
              <a:t>오른쪽에는</a:t>
            </a:r>
            <a:r>
              <a:rPr dirty="0"/>
              <a:t> </a:t>
            </a:r>
            <a:r>
              <a:rPr dirty="0" err="1"/>
              <a:t>값을</a:t>
            </a:r>
            <a:r>
              <a:rPr dirty="0"/>
              <a:t> </a:t>
            </a:r>
            <a:r>
              <a:rPr dirty="0" err="1" smtClean="0"/>
              <a:t>할당</a:t>
            </a:r>
            <a:r>
              <a:rPr lang="en-US" dirty="0" smtClean="0"/>
              <a:t> (a=3)</a:t>
            </a:r>
            <a:endParaRPr dirty="0"/>
          </a:p>
          <a:p>
            <a:pPr marL="914400" lvl="1" indent="-457200">
              <a:buChar char="◼"/>
              <a:defRPr sz="2000"/>
            </a:pPr>
            <a:r>
              <a:rPr dirty="0" err="1"/>
              <a:t>변수의</a:t>
            </a:r>
            <a:r>
              <a:rPr dirty="0"/>
              <a:t> </a:t>
            </a:r>
            <a:r>
              <a:rPr dirty="0" err="1"/>
              <a:t>자료형은</a:t>
            </a:r>
            <a:r>
              <a:rPr dirty="0"/>
              <a:t> = </a:t>
            </a:r>
            <a:r>
              <a:rPr dirty="0" err="1"/>
              <a:t>오른쪽의</a:t>
            </a:r>
            <a:r>
              <a:rPr dirty="0"/>
              <a:t> </a:t>
            </a:r>
            <a:r>
              <a:rPr dirty="0" err="1"/>
              <a:t>자료형에</a:t>
            </a:r>
            <a:r>
              <a:rPr dirty="0"/>
              <a:t> </a:t>
            </a:r>
            <a:r>
              <a:rPr dirty="0" err="1"/>
              <a:t>의해</a:t>
            </a:r>
            <a:r>
              <a:rPr dirty="0"/>
              <a:t> </a:t>
            </a:r>
            <a:r>
              <a:rPr dirty="0" err="1" smtClean="0"/>
              <a:t>결정됨</a:t>
            </a:r>
            <a:r>
              <a:rPr lang="en-US" dirty="0" smtClean="0"/>
              <a:t> </a:t>
            </a:r>
            <a:endParaRPr dirty="0"/>
          </a:p>
          <a:p>
            <a:pPr marL="914400" lvl="1" indent="-457200">
              <a:buChar char="◼"/>
              <a:defRPr sz="2000"/>
            </a:pPr>
            <a:r>
              <a:rPr dirty="0"/>
              <a:t>X (</a:t>
            </a:r>
            <a:r>
              <a:rPr dirty="0" err="1"/>
              <a:t>연산자</a:t>
            </a:r>
            <a:r>
              <a:rPr dirty="0"/>
              <a:t>)= y ⇔ X = X (</a:t>
            </a:r>
            <a:r>
              <a:rPr dirty="0" err="1"/>
              <a:t>연산자</a:t>
            </a:r>
            <a:r>
              <a:rPr dirty="0"/>
              <a:t>) </a:t>
            </a:r>
            <a:r>
              <a:rPr dirty="0" smtClean="0"/>
              <a:t>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ex) x+=1 </a:t>
            </a:r>
            <a:r>
              <a:rPr lang="ko-KR" altLang="en-US" dirty="0" smtClean="0"/>
              <a:t>⇔ </a:t>
            </a:r>
            <a:r>
              <a:rPr lang="en-US" altLang="ko-KR" dirty="0" smtClean="0"/>
              <a:t>x=x+1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U_Template 2000_K">
  <a:themeElements>
    <a:clrScheme name="1_U_Template 2000_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U_Template 2000_K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U_Template 2000_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U_Template 2000_K">
  <a:themeElements>
    <a:clrScheme name="1_U_Template 2000_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U_Template 2000_K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U_Template 2000_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1342</Words>
  <Application>Microsoft Office PowerPoint</Application>
  <PresentationFormat>와이드스크린</PresentationFormat>
  <Paragraphs>261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Carlito</vt:lpstr>
      <vt:lpstr>Menlo Regular</vt:lpstr>
      <vt:lpstr>맑은 고딕</vt:lpstr>
      <vt:lpstr>Calibri</vt:lpstr>
      <vt:lpstr>Calibri Light</vt:lpstr>
      <vt:lpstr>Cambria Math</vt:lpstr>
      <vt:lpstr>Helvetica</vt:lpstr>
      <vt:lpstr>Impact</vt:lpstr>
      <vt:lpstr>1_U_Template 2000_K</vt:lpstr>
      <vt:lpstr>PowerPoint 프레젠테이션</vt:lpstr>
      <vt:lpstr>PowerPoint 프레젠테이션</vt:lpstr>
      <vt:lpstr>PowerPoint 프레젠테이션</vt:lpstr>
      <vt:lpstr>개발환경 설치</vt:lpstr>
      <vt:lpstr>개발환경 설치</vt:lpstr>
      <vt:lpstr>주피터 노트북 작성, 실행방법</vt:lpstr>
      <vt:lpstr>Colab</vt:lpstr>
      <vt:lpstr>PowerPoint 프레젠테이션</vt:lpstr>
      <vt:lpstr>파이썬 기초문법</vt:lpstr>
      <vt:lpstr>입력과 출력</vt:lpstr>
      <vt:lpstr>입력과 출력</vt:lpstr>
      <vt:lpstr>PowerPoint 프레젠테이션</vt:lpstr>
      <vt:lpstr>자료형의 종류</vt:lpstr>
      <vt:lpstr>수치 자료형</vt:lpstr>
      <vt:lpstr>참고 - 모듈(module)</vt:lpstr>
      <vt:lpstr>문자열(string)</vt:lpstr>
      <vt:lpstr>문자열의 대표적인 함수들</vt:lpstr>
      <vt:lpstr>리스트 (list)</vt:lpstr>
      <vt:lpstr>리스트 관련 함수들</vt:lpstr>
      <vt:lpstr>튜플(tuple)</vt:lpstr>
      <vt:lpstr>딕셔너리(dictionary)</vt:lpstr>
      <vt:lpstr>딕셔너리(dictionary)</vt:lpstr>
      <vt:lpstr>Quiz break.. </vt:lpstr>
      <vt:lpstr>PowerPoint 프레젠테이션</vt:lpstr>
      <vt:lpstr>제어문의 종류</vt:lpstr>
      <vt:lpstr>관계연산자와 if문</vt:lpstr>
      <vt:lpstr>for문</vt:lpstr>
      <vt:lpstr>참고: enumerate</vt:lpstr>
      <vt:lpstr>While문</vt:lpstr>
      <vt:lpstr>Quiz break…</vt:lpstr>
      <vt:lpstr>Quiz break…</vt:lpstr>
      <vt:lpstr>PowerPoint 프레젠테이션</vt:lpstr>
      <vt:lpstr>사용자 정의 함수</vt:lpstr>
      <vt:lpstr>사용자 정의 함수</vt:lpstr>
      <vt:lpstr>사용자 정의 함수</vt:lpstr>
      <vt:lpstr>Quiz break..</vt:lpstr>
      <vt:lpstr>PowerPoint 프레젠테이션</vt:lpstr>
      <vt:lpstr>클래스(class)</vt:lpstr>
      <vt:lpstr>생성자</vt:lpstr>
      <vt:lpstr>상속(inheritance)</vt:lpstr>
      <vt:lpstr>클래스 상속 예시</vt:lpstr>
      <vt:lpstr>PowerPoint 프레젠테이션</vt:lpstr>
      <vt:lpstr>pip (python package index)</vt:lpstr>
      <vt:lpstr>numpy &amp; pandas</vt:lpstr>
      <vt:lpstr>with문, open</vt:lpstr>
      <vt:lpstr>가상환경 (venv, conda)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38</cp:revision>
  <dcterms:modified xsi:type="dcterms:W3CDTF">2022-03-28T05:05:58Z</dcterms:modified>
</cp:coreProperties>
</file>